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Canva Sans" panose="020B0604020202020204" charset="0"/>
      <p:regular r:id="rId45"/>
    </p:embeddedFont>
    <p:embeddedFont>
      <p:font typeface="Canva Sans Bold" panose="020B0604020202020204" charset="0"/>
      <p:regular r:id="rId46"/>
    </p:embeddedFont>
    <p:embeddedFont>
      <p:font typeface="Canva Sans Italics" panose="020B0604020202020204" charset="0"/>
      <p:regular r:id="rId47"/>
    </p:embeddedFont>
    <p:embeddedFont>
      <p:font typeface="DM Sans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eoiclick.com/thanh-toan" TargetMode="Externa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seoiclick.com/phan-mem"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305630" y="3267727"/>
            <a:ext cx="10620170" cy="3863974"/>
          </a:xfrm>
          <a:prstGeom prst="rect">
            <a:avLst/>
          </a:prstGeom>
        </p:spPr>
        <p:txBody>
          <a:bodyPr lIns="0" tIns="0" rIns="0" bIns="0" rtlCol="0" anchor="t">
            <a:spAutoFit/>
          </a:bodyPr>
          <a:lstStyle/>
          <a:p>
            <a:pPr algn="r">
              <a:lnSpc>
                <a:spcPts val="9999"/>
              </a:lnSpc>
            </a:pPr>
            <a:r>
              <a:rPr lang="en-US" sz="9999">
                <a:solidFill>
                  <a:srgbClr val="FFFFFF"/>
                </a:solidFill>
                <a:latin typeface="DM Sans Bold"/>
              </a:rPr>
              <a:t>CÔNG CỤ </a:t>
            </a:r>
          </a:p>
          <a:p>
            <a:pPr algn="r">
              <a:lnSpc>
                <a:spcPts val="9999"/>
              </a:lnSpc>
            </a:pPr>
            <a:r>
              <a:rPr lang="en-US" sz="9999">
                <a:solidFill>
                  <a:srgbClr val="FFFFFF"/>
                </a:solidFill>
                <a:latin typeface="DM Sans Bold"/>
              </a:rPr>
              <a:t>ICLICK &amp; TRAFFIC4SEO</a:t>
            </a:r>
          </a:p>
        </p:txBody>
      </p:sp>
      <p:sp>
        <p:nvSpPr>
          <p:cNvPr id="7" name="TextBox 7"/>
          <p:cNvSpPr txBox="1"/>
          <p:nvPr/>
        </p:nvSpPr>
        <p:spPr>
          <a:xfrm>
            <a:off x="10203684" y="7430533"/>
            <a:ext cx="5722116" cy="580396"/>
          </a:xfrm>
          <a:prstGeom prst="rect">
            <a:avLst/>
          </a:prstGeom>
        </p:spPr>
        <p:txBody>
          <a:bodyPr lIns="0" tIns="0" rIns="0" bIns="0" rtlCol="0" anchor="t">
            <a:spAutoFit/>
          </a:bodyPr>
          <a:lstStyle/>
          <a:p>
            <a:pPr algn="r">
              <a:lnSpc>
                <a:spcPts val="4070"/>
              </a:lnSpc>
            </a:pPr>
            <a:r>
              <a:rPr lang="en-US" sz="3700">
                <a:solidFill>
                  <a:srgbClr val="FFFFFF"/>
                </a:solidFill>
                <a:latin typeface="Canva Sans Italics"/>
              </a:rPr>
              <a:t>Nhóm 5</a:t>
            </a:r>
          </a:p>
        </p:txBody>
      </p:sp>
      <p:sp>
        <p:nvSpPr>
          <p:cNvPr id="8" name="Freeform 8"/>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749057" y="9538693"/>
            <a:ext cx="20288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17556" y="1885804"/>
            <a:ext cx="10180522"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ĐĂNG NHẬP &amp; ĐĂNG KÝ TÀI KHOẢN</a:t>
            </a:r>
          </a:p>
        </p:txBody>
      </p:sp>
      <p:sp>
        <p:nvSpPr>
          <p:cNvPr id="4" name="TextBox 4"/>
          <p:cNvSpPr txBox="1"/>
          <p:nvPr/>
        </p:nvSpPr>
        <p:spPr>
          <a:xfrm>
            <a:off x="2997830" y="3029407"/>
            <a:ext cx="7826896" cy="428625"/>
          </a:xfrm>
          <a:prstGeom prst="rect">
            <a:avLst/>
          </a:prstGeom>
        </p:spPr>
        <p:txBody>
          <a:bodyPr lIns="0" tIns="0" rIns="0" bIns="0" rtlCol="0" anchor="t">
            <a:spAutoFit/>
          </a:bodyPr>
          <a:lstStyle/>
          <a:p>
            <a:pPr algn="l">
              <a:lnSpc>
                <a:spcPts val="3300"/>
              </a:lnSpc>
            </a:pPr>
            <a:r>
              <a:rPr lang="en-US" sz="3000">
                <a:solidFill>
                  <a:srgbClr val="737373"/>
                </a:solidFill>
                <a:latin typeface="Canva Sans"/>
              </a:rPr>
              <a:t>Mở phần mềm iClick trên thiết bị của bạn.</a:t>
            </a:r>
          </a:p>
        </p:txBody>
      </p:sp>
      <p:grpSp>
        <p:nvGrpSpPr>
          <p:cNvPr id="5" name="Group 5"/>
          <p:cNvGrpSpPr/>
          <p:nvPr/>
        </p:nvGrpSpPr>
        <p:grpSpPr>
          <a:xfrm>
            <a:off x="2997830" y="3934880"/>
            <a:ext cx="12292340" cy="4465403"/>
            <a:chOff x="0" y="0"/>
            <a:chExt cx="16389787" cy="5953870"/>
          </a:xfrm>
        </p:grpSpPr>
        <p:sp>
          <p:nvSpPr>
            <p:cNvPr id="6" name="Freeform 6"/>
            <p:cNvSpPr/>
            <p:nvPr/>
          </p:nvSpPr>
          <p:spPr>
            <a:xfrm>
              <a:off x="0" y="0"/>
              <a:ext cx="16389787" cy="5090270"/>
            </a:xfrm>
            <a:custGeom>
              <a:avLst/>
              <a:gdLst/>
              <a:ahLst/>
              <a:cxnLst/>
              <a:rect l="l" t="t" r="r" b="b"/>
              <a:pathLst>
                <a:path w="16389787" h="5090270">
                  <a:moveTo>
                    <a:pt x="0" y="0"/>
                  </a:moveTo>
                  <a:lnTo>
                    <a:pt x="16389787" y="0"/>
                  </a:lnTo>
                  <a:lnTo>
                    <a:pt x="16389787" y="5090270"/>
                  </a:lnTo>
                  <a:lnTo>
                    <a:pt x="0" y="5090270"/>
                  </a:lnTo>
                  <a:lnTo>
                    <a:pt x="0" y="0"/>
                  </a:lnTo>
                  <a:close/>
                </a:path>
              </a:pathLst>
            </a:custGeom>
            <a:blipFill>
              <a:blip r:embed="rId4"/>
              <a:stretch>
                <a:fillRect b="-50588"/>
              </a:stretch>
            </a:blipFill>
            <a:ln w="9525" cap="sq">
              <a:solidFill>
                <a:srgbClr val="000000"/>
              </a:solidFill>
              <a:prstDash val="solid"/>
              <a:miter/>
            </a:ln>
          </p:spPr>
          <p:txBody>
            <a:bodyPr/>
            <a:lstStyle/>
            <a:p>
              <a:endParaRPr lang="en-US"/>
            </a:p>
          </p:txBody>
        </p:sp>
        <p:sp>
          <p:nvSpPr>
            <p:cNvPr id="7" name="TextBox 7"/>
            <p:cNvSpPr txBox="1"/>
            <p:nvPr/>
          </p:nvSpPr>
          <p:spPr>
            <a:xfrm>
              <a:off x="4842945" y="5372845"/>
              <a:ext cx="6703896" cy="581025"/>
            </a:xfrm>
            <a:prstGeom prst="rect">
              <a:avLst/>
            </a:prstGeom>
          </p:spPr>
          <p:txBody>
            <a:bodyPr lIns="0" tIns="0" rIns="0" bIns="0" rtlCol="0" anchor="t">
              <a:spAutoFit/>
            </a:bodyPr>
            <a:lstStyle/>
            <a:p>
              <a:pPr algn="l">
                <a:lnSpc>
                  <a:spcPts val="3300"/>
                </a:lnSpc>
              </a:pPr>
              <a:r>
                <a:rPr lang="en-US" sz="3000">
                  <a:solidFill>
                    <a:srgbClr val="737373"/>
                  </a:solidFill>
                  <a:latin typeface="Canva Sans"/>
                </a:rPr>
                <a:t>Màn hình đăng nhập iClick</a:t>
              </a:r>
            </a:p>
          </p:txBody>
        </p:sp>
      </p:grpSp>
      <p:sp>
        <p:nvSpPr>
          <p:cNvPr id="8" name="Freeform 8"/>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7526000" y="9538693"/>
            <a:ext cx="559647"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33053" y="3253108"/>
            <a:ext cx="9138479" cy="2714143"/>
          </a:xfrm>
          <a:custGeom>
            <a:avLst/>
            <a:gdLst/>
            <a:ahLst/>
            <a:cxnLst/>
            <a:rect l="l" t="t" r="r" b="b"/>
            <a:pathLst>
              <a:path w="9138479" h="2714143">
                <a:moveTo>
                  <a:pt x="0" y="0"/>
                </a:moveTo>
                <a:lnTo>
                  <a:pt x="9138479" y="0"/>
                </a:lnTo>
                <a:lnTo>
                  <a:pt x="9138479" y="2714143"/>
                </a:lnTo>
                <a:lnTo>
                  <a:pt x="0" y="2714143"/>
                </a:lnTo>
                <a:lnTo>
                  <a:pt x="0" y="0"/>
                </a:lnTo>
                <a:close/>
              </a:path>
            </a:pathLst>
          </a:custGeom>
          <a:blipFill>
            <a:blip r:embed="rId4"/>
            <a:stretch>
              <a:fillRect r="-12794" b="-7895"/>
            </a:stretch>
          </a:blipFill>
          <a:ln w="9525" cap="sq">
            <a:solidFill>
              <a:srgbClr val="000000"/>
            </a:solidFill>
            <a:prstDash val="solid"/>
            <a:miter/>
          </a:ln>
        </p:spPr>
        <p:txBody>
          <a:bodyPr/>
          <a:lstStyle/>
          <a:p>
            <a:endParaRPr lang="en-US"/>
          </a:p>
        </p:txBody>
      </p:sp>
      <p:sp>
        <p:nvSpPr>
          <p:cNvPr id="4" name="Freeform 4"/>
          <p:cNvSpPr/>
          <p:nvPr/>
        </p:nvSpPr>
        <p:spPr>
          <a:xfrm>
            <a:off x="7068579" y="5968127"/>
            <a:ext cx="6717330" cy="3196149"/>
          </a:xfrm>
          <a:custGeom>
            <a:avLst/>
            <a:gdLst/>
            <a:ahLst/>
            <a:cxnLst/>
            <a:rect l="l" t="t" r="r" b="b"/>
            <a:pathLst>
              <a:path w="6717330" h="3196149">
                <a:moveTo>
                  <a:pt x="0" y="0"/>
                </a:moveTo>
                <a:lnTo>
                  <a:pt x="6717330" y="0"/>
                </a:lnTo>
                <a:lnTo>
                  <a:pt x="6717330" y="3196149"/>
                </a:lnTo>
                <a:lnTo>
                  <a:pt x="0" y="3196149"/>
                </a:lnTo>
                <a:lnTo>
                  <a:pt x="0" y="0"/>
                </a:lnTo>
                <a:close/>
              </a:path>
            </a:pathLst>
          </a:custGeom>
          <a:blipFill>
            <a:blip r:embed="rId5"/>
            <a:stretch>
              <a:fillRect l="-12360" t="-6249" r="-4026" b="-4028"/>
            </a:stretch>
          </a:blipFill>
        </p:spPr>
        <p:txBody>
          <a:bodyPr/>
          <a:lstStyle/>
          <a:p>
            <a:endParaRPr lang="en-US"/>
          </a:p>
        </p:txBody>
      </p:sp>
      <p:sp>
        <p:nvSpPr>
          <p:cNvPr id="5" name="TextBox 5"/>
          <p:cNvSpPr txBox="1"/>
          <p:nvPr/>
        </p:nvSpPr>
        <p:spPr>
          <a:xfrm>
            <a:off x="2417556" y="1885804"/>
            <a:ext cx="10180522"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ĐĂNG NHẬP &amp; ĐĂNG KÝ TÀI KHOẢN</a:t>
            </a:r>
          </a:p>
        </p:txBody>
      </p:sp>
      <p:sp>
        <p:nvSpPr>
          <p:cNvPr id="6" name="TextBox 6"/>
          <p:cNvSpPr txBox="1"/>
          <p:nvPr/>
        </p:nvSpPr>
        <p:spPr>
          <a:xfrm>
            <a:off x="2965601" y="3053083"/>
            <a:ext cx="4102978" cy="428625"/>
          </a:xfrm>
          <a:prstGeom prst="rect">
            <a:avLst/>
          </a:prstGeom>
        </p:spPr>
        <p:txBody>
          <a:bodyPr lIns="0" tIns="0" rIns="0" bIns="0" rtlCol="0" anchor="t">
            <a:spAutoFit/>
          </a:bodyPr>
          <a:lstStyle/>
          <a:p>
            <a:pPr algn="l">
              <a:lnSpc>
                <a:spcPts val="3300"/>
              </a:lnSpc>
            </a:pPr>
            <a:r>
              <a:rPr lang="en-US" sz="3000">
                <a:solidFill>
                  <a:srgbClr val="737373"/>
                </a:solidFill>
                <a:latin typeface="Canva Sans"/>
              </a:rPr>
              <a:t>Các gói tài khoản:</a:t>
            </a:r>
          </a:p>
        </p:txBody>
      </p:sp>
      <p:sp>
        <p:nvSpPr>
          <p:cNvPr id="7" name="Freeform 7"/>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7602200" y="9538693"/>
            <a:ext cx="451121" cy="514350"/>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7846" y="2216927"/>
            <a:ext cx="237939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link</a:t>
            </a:r>
          </a:p>
        </p:txBody>
      </p:sp>
      <p:sp>
        <p:nvSpPr>
          <p:cNvPr id="3" name="TextBox 3"/>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4" name="Group 4"/>
          <p:cNvGrpSpPr/>
          <p:nvPr/>
        </p:nvGrpSpPr>
        <p:grpSpPr>
          <a:xfrm>
            <a:off x="1250371" y="3863779"/>
            <a:ext cx="15787258" cy="4027503"/>
            <a:chOff x="0" y="0"/>
            <a:chExt cx="21049677" cy="5370003"/>
          </a:xfrm>
        </p:grpSpPr>
        <p:sp>
          <p:nvSpPr>
            <p:cNvPr id="5" name="Freeform 5"/>
            <p:cNvSpPr/>
            <p:nvPr/>
          </p:nvSpPr>
          <p:spPr>
            <a:xfrm>
              <a:off x="9862080" y="0"/>
              <a:ext cx="11187597" cy="3896803"/>
            </a:xfrm>
            <a:custGeom>
              <a:avLst/>
              <a:gdLst/>
              <a:ahLst/>
              <a:cxnLst/>
              <a:rect l="l" t="t" r="r" b="b"/>
              <a:pathLst>
                <a:path w="11187597" h="3896803">
                  <a:moveTo>
                    <a:pt x="0" y="0"/>
                  </a:moveTo>
                  <a:lnTo>
                    <a:pt x="11187597" y="0"/>
                  </a:lnTo>
                  <a:lnTo>
                    <a:pt x="11187597" y="3896803"/>
                  </a:lnTo>
                  <a:lnTo>
                    <a:pt x="0" y="3896803"/>
                  </a:lnTo>
                  <a:lnTo>
                    <a:pt x="0" y="0"/>
                  </a:lnTo>
                  <a:close/>
                </a:path>
              </a:pathLst>
            </a:custGeom>
            <a:blipFill>
              <a:blip r:embed="rId2"/>
              <a:stretch>
                <a:fillRect l="-1719" t="-6170" r="-2468" b="-19845"/>
              </a:stretch>
            </a:blipFill>
            <a:ln w="9525" cap="sq">
              <a:solidFill>
                <a:srgbClr val="000000"/>
              </a:solidFill>
              <a:prstDash val="solid"/>
              <a:miter/>
            </a:ln>
          </p:spPr>
          <p:txBody>
            <a:bodyPr/>
            <a:lstStyle/>
            <a:p>
              <a:endParaRPr lang="en-US"/>
            </a:p>
          </p:txBody>
        </p:sp>
        <p:sp>
          <p:nvSpPr>
            <p:cNvPr id="6" name="Freeform 6"/>
            <p:cNvSpPr/>
            <p:nvPr/>
          </p:nvSpPr>
          <p:spPr>
            <a:xfrm>
              <a:off x="0" y="0"/>
              <a:ext cx="9674238" cy="3896803"/>
            </a:xfrm>
            <a:custGeom>
              <a:avLst/>
              <a:gdLst/>
              <a:ahLst/>
              <a:cxnLst/>
              <a:rect l="l" t="t" r="r" b="b"/>
              <a:pathLst>
                <a:path w="9674238" h="3896803">
                  <a:moveTo>
                    <a:pt x="0" y="0"/>
                  </a:moveTo>
                  <a:lnTo>
                    <a:pt x="9674238" y="0"/>
                  </a:lnTo>
                  <a:lnTo>
                    <a:pt x="9674238" y="3896803"/>
                  </a:lnTo>
                  <a:lnTo>
                    <a:pt x="0" y="3896803"/>
                  </a:lnTo>
                  <a:lnTo>
                    <a:pt x="0" y="0"/>
                  </a:lnTo>
                  <a:close/>
                </a:path>
              </a:pathLst>
            </a:custGeom>
            <a:blipFill>
              <a:blip r:embed="rId3"/>
              <a:stretch>
                <a:fillRect r="-99610" b="-13342"/>
              </a:stretch>
            </a:blipFill>
            <a:ln w="9525" cap="sq">
              <a:solidFill>
                <a:srgbClr val="000000"/>
              </a:solidFill>
              <a:prstDash val="solid"/>
              <a:miter/>
            </a:ln>
          </p:spPr>
          <p:txBody>
            <a:bodyPr/>
            <a:lstStyle/>
            <a:p>
              <a:endParaRPr lang="en-US"/>
            </a:p>
          </p:txBody>
        </p:sp>
        <p:sp>
          <p:nvSpPr>
            <p:cNvPr id="7" name="TextBox 7"/>
            <p:cNvSpPr txBox="1"/>
            <p:nvPr/>
          </p:nvSpPr>
          <p:spPr>
            <a:xfrm>
              <a:off x="1959393" y="3992053"/>
              <a:ext cx="5755452" cy="13779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 Ở mục “Website” chọn nút thêm </a:t>
              </a:r>
            </a:p>
          </p:txBody>
        </p:sp>
        <p:sp>
          <p:nvSpPr>
            <p:cNvPr id="8" name="TextBox 8"/>
            <p:cNvSpPr txBox="1"/>
            <p:nvPr/>
          </p:nvSpPr>
          <p:spPr>
            <a:xfrm>
              <a:off x="13151436" y="3992053"/>
              <a:ext cx="4608885" cy="13779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B2: Nhập website cần tăng traffic</a:t>
              </a:r>
            </a:p>
          </p:txBody>
        </p:sp>
      </p:grpSp>
      <p:sp>
        <p:nvSpPr>
          <p:cNvPr id="9" name="Freeform 9"/>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7449800" y="9538693"/>
            <a:ext cx="606676"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38162" y="6923020"/>
            <a:ext cx="11811676" cy="1712314"/>
          </a:xfrm>
          <a:custGeom>
            <a:avLst/>
            <a:gdLst/>
            <a:ahLst/>
            <a:cxnLst/>
            <a:rect l="l" t="t" r="r" b="b"/>
            <a:pathLst>
              <a:path w="11811676" h="1712314">
                <a:moveTo>
                  <a:pt x="0" y="0"/>
                </a:moveTo>
                <a:lnTo>
                  <a:pt x="11811676" y="0"/>
                </a:lnTo>
                <a:lnTo>
                  <a:pt x="11811676" y="1712315"/>
                </a:lnTo>
                <a:lnTo>
                  <a:pt x="0" y="1712315"/>
                </a:lnTo>
                <a:lnTo>
                  <a:pt x="0" y="0"/>
                </a:lnTo>
                <a:close/>
              </a:path>
            </a:pathLst>
          </a:custGeom>
          <a:blipFill>
            <a:blip r:embed="rId4"/>
            <a:stretch>
              <a:fillRect b="-34424"/>
            </a:stretch>
          </a:blipFill>
          <a:ln w="9525" cap="sq">
            <a:solidFill>
              <a:srgbClr val="000000"/>
            </a:solidFill>
            <a:prstDash val="solid"/>
            <a:miter/>
          </a:ln>
        </p:spPr>
        <p:txBody>
          <a:bodyPr/>
          <a:lstStyle/>
          <a:p>
            <a:endParaRPr lang="en-US"/>
          </a:p>
        </p:txBody>
      </p:sp>
      <p:sp>
        <p:nvSpPr>
          <p:cNvPr id="4" name="TextBox 4"/>
          <p:cNvSpPr txBox="1"/>
          <p:nvPr/>
        </p:nvSpPr>
        <p:spPr>
          <a:xfrm>
            <a:off x="1897380" y="2216467"/>
            <a:ext cx="2379398" cy="596900"/>
          </a:xfrm>
          <a:prstGeom prst="rect">
            <a:avLst/>
          </a:prstGeom>
        </p:spPr>
        <p:txBody>
          <a:bodyPr lIns="0" tIns="0" rIns="0" bIns="0" rtlCol="0" anchor="t">
            <a:spAutoFit/>
          </a:bodyPr>
          <a:lstStyle/>
          <a:p>
            <a:pPr marL="0" lvl="1" indent="0" algn="l">
              <a:lnSpc>
                <a:spcPts val="4900"/>
              </a:lnSpc>
              <a:spcBef>
                <a:spcPct val="0"/>
              </a:spcBef>
            </a:pPr>
            <a:r>
              <a:rPr lang="en-US" sz="3500" u="none" strike="noStrike">
                <a:solidFill>
                  <a:srgbClr val="737373"/>
                </a:solidFill>
                <a:latin typeface="Canva Sans Bold"/>
              </a:rPr>
              <a:t>View link</a:t>
            </a:r>
          </a:p>
        </p:txBody>
      </p:sp>
      <p:sp>
        <p:nvSpPr>
          <p:cNvPr id="5" name="TextBox 5"/>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6" name="Group 6"/>
          <p:cNvGrpSpPr/>
          <p:nvPr/>
        </p:nvGrpSpPr>
        <p:grpSpPr>
          <a:xfrm>
            <a:off x="3238162" y="3294418"/>
            <a:ext cx="11811676" cy="3147551"/>
            <a:chOff x="0" y="0"/>
            <a:chExt cx="15748901" cy="4196735"/>
          </a:xfrm>
        </p:grpSpPr>
        <p:sp>
          <p:nvSpPr>
            <p:cNvPr id="7" name="Freeform 7"/>
            <p:cNvSpPr/>
            <p:nvPr/>
          </p:nvSpPr>
          <p:spPr>
            <a:xfrm>
              <a:off x="0" y="0"/>
              <a:ext cx="15748901" cy="3472835"/>
            </a:xfrm>
            <a:custGeom>
              <a:avLst/>
              <a:gdLst/>
              <a:ahLst/>
              <a:cxnLst/>
              <a:rect l="l" t="t" r="r" b="b"/>
              <a:pathLst>
                <a:path w="15748901" h="3472835">
                  <a:moveTo>
                    <a:pt x="0" y="0"/>
                  </a:moveTo>
                  <a:lnTo>
                    <a:pt x="15748901" y="0"/>
                  </a:lnTo>
                  <a:lnTo>
                    <a:pt x="15748901" y="3472835"/>
                  </a:lnTo>
                  <a:lnTo>
                    <a:pt x="0" y="3472835"/>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8" name="TextBox 8"/>
            <p:cNvSpPr txBox="1"/>
            <p:nvPr/>
          </p:nvSpPr>
          <p:spPr>
            <a:xfrm>
              <a:off x="3926327" y="3529985"/>
              <a:ext cx="7896247"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B3: Chọn mục “View link”</a:t>
              </a:r>
            </a:p>
          </p:txBody>
        </p:sp>
      </p:grpSp>
      <p:sp>
        <p:nvSpPr>
          <p:cNvPr id="9" name="TextBox 9"/>
          <p:cNvSpPr txBox="1"/>
          <p:nvPr/>
        </p:nvSpPr>
        <p:spPr>
          <a:xfrm>
            <a:off x="4902978" y="8648700"/>
            <a:ext cx="8482044"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B4: Chọn mục “Thêm” ở trang “VIEWLINK”</a:t>
            </a:r>
          </a:p>
        </p:txBody>
      </p:sp>
      <p:sp>
        <p:nvSpPr>
          <p:cNvPr id="10" name="TextBox 10"/>
          <p:cNvSpPr txBox="1"/>
          <p:nvPr/>
        </p:nvSpPr>
        <p:spPr>
          <a:xfrm>
            <a:off x="17526000" y="9538693"/>
            <a:ext cx="536429"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237939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link</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2885344" y="4070667"/>
            <a:ext cx="12517312" cy="4059034"/>
            <a:chOff x="0" y="0"/>
            <a:chExt cx="16689749" cy="5412045"/>
          </a:xfrm>
        </p:grpSpPr>
        <p:sp>
          <p:nvSpPr>
            <p:cNvPr id="6" name="Freeform 6"/>
            <p:cNvSpPr/>
            <p:nvPr/>
          </p:nvSpPr>
          <p:spPr>
            <a:xfrm>
              <a:off x="0" y="0"/>
              <a:ext cx="16689749" cy="4624645"/>
            </a:xfrm>
            <a:custGeom>
              <a:avLst/>
              <a:gdLst/>
              <a:ahLst/>
              <a:cxnLst/>
              <a:rect l="l" t="t" r="r" b="b"/>
              <a:pathLst>
                <a:path w="16689749" h="4624645">
                  <a:moveTo>
                    <a:pt x="0" y="0"/>
                  </a:moveTo>
                  <a:lnTo>
                    <a:pt x="16689749" y="0"/>
                  </a:lnTo>
                  <a:lnTo>
                    <a:pt x="16689749" y="4624645"/>
                  </a:lnTo>
                  <a:lnTo>
                    <a:pt x="0" y="4624645"/>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4257200" y="4745295"/>
              <a:ext cx="8175348"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B5: Thêm link cần view</a:t>
              </a:r>
            </a:p>
          </p:txBody>
        </p:sp>
      </p:grpSp>
      <p:sp>
        <p:nvSpPr>
          <p:cNvPr id="8" name="TextBox 8"/>
          <p:cNvSpPr txBox="1"/>
          <p:nvPr/>
        </p:nvSpPr>
        <p:spPr>
          <a:xfrm>
            <a:off x="17633804" y="9538693"/>
            <a:ext cx="4333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10923792"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link</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579907" y="3165792"/>
            <a:ext cx="11128187" cy="6649490"/>
            <a:chOff x="0" y="0"/>
            <a:chExt cx="14837582" cy="8865987"/>
          </a:xfrm>
        </p:grpSpPr>
        <p:sp>
          <p:nvSpPr>
            <p:cNvPr id="6" name="Freeform 6"/>
            <p:cNvSpPr/>
            <p:nvPr/>
          </p:nvSpPr>
          <p:spPr>
            <a:xfrm>
              <a:off x="0" y="0"/>
              <a:ext cx="14837582" cy="8060425"/>
            </a:xfrm>
            <a:custGeom>
              <a:avLst/>
              <a:gdLst/>
              <a:ahLst/>
              <a:cxnLst/>
              <a:rect l="l" t="t" r="r" b="b"/>
              <a:pathLst>
                <a:path w="14837582" h="8060425">
                  <a:moveTo>
                    <a:pt x="0" y="0"/>
                  </a:moveTo>
                  <a:lnTo>
                    <a:pt x="14837582" y="0"/>
                  </a:lnTo>
                  <a:lnTo>
                    <a:pt x="14837582" y="8060425"/>
                  </a:lnTo>
                  <a:lnTo>
                    <a:pt x="0" y="8060425"/>
                  </a:lnTo>
                  <a:lnTo>
                    <a:pt x="0" y="0"/>
                  </a:lnTo>
                  <a:close/>
                </a:path>
              </a:pathLst>
            </a:custGeom>
            <a:blipFill>
              <a:blip r:embed="rId4"/>
              <a:stretch>
                <a:fillRect b="-1574"/>
              </a:stretch>
            </a:blipFill>
            <a:ln w="9525" cap="sq">
              <a:solidFill>
                <a:srgbClr val="000000"/>
              </a:solidFill>
              <a:prstDash val="solid"/>
              <a:miter/>
            </a:ln>
          </p:spPr>
          <p:txBody>
            <a:bodyPr/>
            <a:lstStyle/>
            <a:p>
              <a:endParaRPr lang="en-US"/>
            </a:p>
          </p:txBody>
        </p:sp>
        <p:sp>
          <p:nvSpPr>
            <p:cNvPr id="7" name="TextBox 7"/>
            <p:cNvSpPr txBox="1"/>
            <p:nvPr/>
          </p:nvSpPr>
          <p:spPr>
            <a:xfrm>
              <a:off x="861239" y="8199237"/>
              <a:ext cx="13115105"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quá trình hệ thống thực hiện View link</a:t>
              </a:r>
            </a:p>
          </p:txBody>
        </p:sp>
      </p:grpSp>
      <p:sp>
        <p:nvSpPr>
          <p:cNvPr id="8" name="TextBox 8"/>
          <p:cNvSpPr txBox="1"/>
          <p:nvPr/>
        </p:nvSpPr>
        <p:spPr>
          <a:xfrm>
            <a:off x="17526001" y="9538693"/>
            <a:ext cx="538454"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38162" y="7319168"/>
            <a:ext cx="11811676" cy="1795929"/>
          </a:xfrm>
          <a:custGeom>
            <a:avLst/>
            <a:gdLst/>
            <a:ahLst/>
            <a:cxnLst/>
            <a:rect l="l" t="t" r="r" b="b"/>
            <a:pathLst>
              <a:path w="11811676" h="1795929">
                <a:moveTo>
                  <a:pt x="0" y="0"/>
                </a:moveTo>
                <a:lnTo>
                  <a:pt x="11811676" y="0"/>
                </a:lnTo>
                <a:lnTo>
                  <a:pt x="11811676" y="1795929"/>
                </a:lnTo>
                <a:lnTo>
                  <a:pt x="0" y="1795929"/>
                </a:lnTo>
                <a:lnTo>
                  <a:pt x="0" y="0"/>
                </a:lnTo>
                <a:close/>
              </a:path>
            </a:pathLst>
          </a:custGeom>
          <a:blipFill>
            <a:blip r:embed="rId4"/>
            <a:stretch>
              <a:fillRect b="-40307"/>
            </a:stretch>
          </a:blipFill>
          <a:ln w="9525" cap="sq">
            <a:solidFill>
              <a:srgbClr val="000000"/>
            </a:solidFill>
            <a:prstDash val="solid"/>
            <a:miter/>
          </a:ln>
        </p:spPr>
        <p:txBody>
          <a:bodyPr/>
          <a:lstStyle/>
          <a:p>
            <a:endParaRPr lang="en-US"/>
          </a:p>
        </p:txBody>
      </p:sp>
      <p:sp>
        <p:nvSpPr>
          <p:cNvPr id="4" name="TextBox 4"/>
          <p:cNvSpPr txBox="1"/>
          <p:nvPr/>
        </p:nvSpPr>
        <p:spPr>
          <a:xfrm>
            <a:off x="1897380" y="2216467"/>
            <a:ext cx="203142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Backlink</a:t>
            </a:r>
          </a:p>
        </p:txBody>
      </p:sp>
      <p:sp>
        <p:nvSpPr>
          <p:cNvPr id="5" name="TextBox 5"/>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6" name="Group 6"/>
          <p:cNvGrpSpPr/>
          <p:nvPr/>
        </p:nvGrpSpPr>
        <p:grpSpPr>
          <a:xfrm>
            <a:off x="3238162" y="3141388"/>
            <a:ext cx="11811676" cy="3825355"/>
            <a:chOff x="0" y="0"/>
            <a:chExt cx="15748901" cy="5100474"/>
          </a:xfrm>
        </p:grpSpPr>
        <p:sp>
          <p:nvSpPr>
            <p:cNvPr id="7" name="Freeform 7"/>
            <p:cNvSpPr/>
            <p:nvPr/>
          </p:nvSpPr>
          <p:spPr>
            <a:xfrm>
              <a:off x="0" y="0"/>
              <a:ext cx="15748901" cy="1077543"/>
            </a:xfrm>
            <a:custGeom>
              <a:avLst/>
              <a:gdLst/>
              <a:ahLst/>
              <a:cxnLst/>
              <a:rect l="l" t="t" r="r" b="b"/>
              <a:pathLst>
                <a:path w="15748901" h="1077543">
                  <a:moveTo>
                    <a:pt x="0" y="0"/>
                  </a:moveTo>
                  <a:lnTo>
                    <a:pt x="15748901" y="0"/>
                  </a:lnTo>
                  <a:lnTo>
                    <a:pt x="15748901" y="1077543"/>
                  </a:lnTo>
                  <a:lnTo>
                    <a:pt x="0" y="1077543"/>
                  </a:lnTo>
                  <a:lnTo>
                    <a:pt x="0" y="0"/>
                  </a:lnTo>
                  <a:close/>
                </a:path>
              </a:pathLst>
            </a:custGeom>
            <a:blipFill>
              <a:blip r:embed="rId5"/>
              <a:stretch>
                <a:fillRect t="-3635" r="-3127" b="-17193"/>
              </a:stretch>
            </a:blipFill>
            <a:ln w="9525" cap="sq">
              <a:solidFill>
                <a:srgbClr val="000000"/>
              </a:solidFill>
              <a:prstDash val="solid"/>
              <a:miter/>
            </a:ln>
          </p:spPr>
          <p:txBody>
            <a:bodyPr/>
            <a:lstStyle/>
            <a:p>
              <a:endParaRPr lang="en-US"/>
            </a:p>
          </p:txBody>
        </p:sp>
        <p:sp>
          <p:nvSpPr>
            <p:cNvPr id="8" name="Freeform 8"/>
            <p:cNvSpPr/>
            <p:nvPr/>
          </p:nvSpPr>
          <p:spPr>
            <a:xfrm>
              <a:off x="0" y="1305292"/>
              <a:ext cx="15748901" cy="2372782"/>
            </a:xfrm>
            <a:custGeom>
              <a:avLst/>
              <a:gdLst/>
              <a:ahLst/>
              <a:cxnLst/>
              <a:rect l="l" t="t" r="r" b="b"/>
              <a:pathLst>
                <a:path w="15748901" h="2372782">
                  <a:moveTo>
                    <a:pt x="0" y="0"/>
                  </a:moveTo>
                  <a:lnTo>
                    <a:pt x="15748901" y="0"/>
                  </a:lnTo>
                  <a:lnTo>
                    <a:pt x="15748901" y="2372782"/>
                  </a:lnTo>
                  <a:lnTo>
                    <a:pt x="0" y="2372782"/>
                  </a:lnTo>
                  <a:lnTo>
                    <a:pt x="0" y="0"/>
                  </a:lnTo>
                  <a:close/>
                </a:path>
              </a:pathLst>
            </a:custGeom>
            <a:blipFill>
              <a:blip r:embed="rId6"/>
              <a:stretch>
                <a:fillRect r="-322" b="-60492"/>
              </a:stretch>
            </a:blipFill>
            <a:ln w="9525" cap="sq">
              <a:solidFill>
                <a:srgbClr val="000000"/>
              </a:solidFill>
              <a:prstDash val="solid"/>
              <a:miter/>
            </a:ln>
          </p:spPr>
          <p:txBody>
            <a:bodyPr/>
            <a:lstStyle/>
            <a:p>
              <a:endParaRPr lang="en-US"/>
            </a:p>
          </p:txBody>
        </p:sp>
        <p:sp>
          <p:nvSpPr>
            <p:cNvPr id="9" name="TextBox 9"/>
            <p:cNvSpPr txBox="1"/>
            <p:nvPr/>
          </p:nvSpPr>
          <p:spPr>
            <a:xfrm>
              <a:off x="1802388" y="3722524"/>
              <a:ext cx="12144126" cy="13779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 Chọn mục “Backlink” -&gt;</a:t>
              </a:r>
            </a:p>
            <a:p>
              <a:pPr algn="ctr">
                <a:lnSpc>
                  <a:spcPts val="4200"/>
                </a:lnSpc>
              </a:pPr>
              <a:r>
                <a:rPr lang="en-US" sz="3000">
                  <a:solidFill>
                    <a:srgbClr val="737373"/>
                  </a:solidFill>
                  <a:latin typeface="Canva Sans"/>
                </a:rPr>
                <a:t>màn hình hiển thị tương tự với View link trước đó </a:t>
              </a:r>
            </a:p>
          </p:txBody>
        </p:sp>
      </p:grpSp>
      <p:sp>
        <p:nvSpPr>
          <p:cNvPr id="10" name="TextBox 10"/>
          <p:cNvSpPr txBox="1"/>
          <p:nvPr/>
        </p:nvSpPr>
        <p:spPr>
          <a:xfrm>
            <a:off x="6941247" y="9163050"/>
            <a:ext cx="4405506"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 B2: Chọn mục “Thêm”</a:t>
            </a:r>
          </a:p>
        </p:txBody>
      </p:sp>
      <p:sp>
        <p:nvSpPr>
          <p:cNvPr id="11" name="TextBox 11"/>
          <p:cNvSpPr txBox="1"/>
          <p:nvPr/>
        </p:nvSpPr>
        <p:spPr>
          <a:xfrm>
            <a:off x="17626601" y="9538693"/>
            <a:ext cx="447794"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203142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Backlink</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4347600" y="2937652"/>
            <a:ext cx="9592801" cy="6777848"/>
            <a:chOff x="0" y="0"/>
            <a:chExt cx="12790401" cy="9037130"/>
          </a:xfrm>
        </p:grpSpPr>
        <p:sp>
          <p:nvSpPr>
            <p:cNvPr id="6" name="Freeform 6"/>
            <p:cNvSpPr/>
            <p:nvPr/>
          </p:nvSpPr>
          <p:spPr>
            <a:xfrm>
              <a:off x="0" y="0"/>
              <a:ext cx="12790401" cy="8303922"/>
            </a:xfrm>
            <a:custGeom>
              <a:avLst/>
              <a:gdLst/>
              <a:ahLst/>
              <a:cxnLst/>
              <a:rect l="l" t="t" r="r" b="b"/>
              <a:pathLst>
                <a:path w="12790401" h="8303922">
                  <a:moveTo>
                    <a:pt x="0" y="0"/>
                  </a:moveTo>
                  <a:lnTo>
                    <a:pt x="12790401" y="0"/>
                  </a:lnTo>
                  <a:lnTo>
                    <a:pt x="12790401" y="8303922"/>
                  </a:lnTo>
                  <a:lnTo>
                    <a:pt x="0" y="8303922"/>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2038184" y="8370380"/>
              <a:ext cx="8714033"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Modal hiện ra sau khi chọn “Thêm”</a:t>
              </a:r>
            </a:p>
          </p:txBody>
        </p:sp>
      </p:grpSp>
      <p:sp>
        <p:nvSpPr>
          <p:cNvPr id="8" name="TextBox 8"/>
          <p:cNvSpPr txBox="1"/>
          <p:nvPr/>
        </p:nvSpPr>
        <p:spPr>
          <a:xfrm>
            <a:off x="17655116" y="9538693"/>
            <a:ext cx="39076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203142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Backlink</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5" name="TextBox 5"/>
          <p:cNvSpPr txBox="1"/>
          <p:nvPr/>
        </p:nvSpPr>
        <p:spPr>
          <a:xfrm>
            <a:off x="3273697" y="3747428"/>
            <a:ext cx="6152000" cy="5143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Cách xem quá trình view backlink </a:t>
            </a:r>
          </a:p>
        </p:txBody>
      </p:sp>
      <p:grpSp>
        <p:nvGrpSpPr>
          <p:cNvPr id="6" name="Group 6"/>
          <p:cNvGrpSpPr/>
          <p:nvPr/>
        </p:nvGrpSpPr>
        <p:grpSpPr>
          <a:xfrm>
            <a:off x="4195929" y="4995203"/>
            <a:ext cx="10818375" cy="2752075"/>
            <a:chOff x="0" y="0"/>
            <a:chExt cx="14424500" cy="3669434"/>
          </a:xfrm>
        </p:grpSpPr>
        <p:sp>
          <p:nvSpPr>
            <p:cNvPr id="7" name="Freeform 7"/>
            <p:cNvSpPr/>
            <p:nvPr/>
          </p:nvSpPr>
          <p:spPr>
            <a:xfrm>
              <a:off x="0" y="0"/>
              <a:ext cx="14424500" cy="2869334"/>
            </a:xfrm>
            <a:custGeom>
              <a:avLst/>
              <a:gdLst/>
              <a:ahLst/>
              <a:cxnLst/>
              <a:rect l="l" t="t" r="r" b="b"/>
              <a:pathLst>
                <a:path w="14424500" h="2869334">
                  <a:moveTo>
                    <a:pt x="0" y="0"/>
                  </a:moveTo>
                  <a:lnTo>
                    <a:pt x="14424500" y="0"/>
                  </a:lnTo>
                  <a:lnTo>
                    <a:pt x="14424500" y="2869334"/>
                  </a:lnTo>
                  <a:lnTo>
                    <a:pt x="0" y="2869334"/>
                  </a:lnTo>
                  <a:lnTo>
                    <a:pt x="0" y="0"/>
                  </a:lnTo>
                  <a:close/>
                </a:path>
              </a:pathLst>
            </a:custGeom>
            <a:blipFill>
              <a:blip r:embed="rId4"/>
              <a:stretch>
                <a:fillRect b="-7245"/>
              </a:stretch>
            </a:blipFill>
            <a:ln w="9525" cap="sq">
              <a:solidFill>
                <a:srgbClr val="000000"/>
              </a:solidFill>
              <a:prstDash val="solid"/>
              <a:miter/>
            </a:ln>
          </p:spPr>
          <p:txBody>
            <a:bodyPr/>
            <a:lstStyle/>
            <a:p>
              <a:endParaRPr lang="en-US"/>
            </a:p>
          </p:txBody>
        </p:sp>
        <p:sp>
          <p:nvSpPr>
            <p:cNvPr id="8" name="TextBox 8"/>
            <p:cNvSpPr txBox="1"/>
            <p:nvPr/>
          </p:nvSpPr>
          <p:spPr>
            <a:xfrm>
              <a:off x="3407510" y="3002684"/>
              <a:ext cx="8202667"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Nhấn vào mục “Click Backlink”</a:t>
              </a:r>
            </a:p>
          </p:txBody>
        </p:sp>
      </p:grpSp>
      <p:sp>
        <p:nvSpPr>
          <p:cNvPr id="9" name="TextBox 9"/>
          <p:cNvSpPr txBox="1"/>
          <p:nvPr/>
        </p:nvSpPr>
        <p:spPr>
          <a:xfrm>
            <a:off x="17602200" y="9538693"/>
            <a:ext cx="464753"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2031428"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Backlink</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094663" y="3127692"/>
            <a:ext cx="12098674" cy="6762666"/>
            <a:chOff x="0" y="0"/>
            <a:chExt cx="16131565" cy="9016888"/>
          </a:xfrm>
        </p:grpSpPr>
        <p:sp>
          <p:nvSpPr>
            <p:cNvPr id="6" name="Freeform 6"/>
            <p:cNvSpPr/>
            <p:nvPr/>
          </p:nvSpPr>
          <p:spPr>
            <a:xfrm>
              <a:off x="0" y="0"/>
              <a:ext cx="16131565" cy="8305688"/>
            </a:xfrm>
            <a:custGeom>
              <a:avLst/>
              <a:gdLst/>
              <a:ahLst/>
              <a:cxnLst/>
              <a:rect l="l" t="t" r="r" b="b"/>
              <a:pathLst>
                <a:path w="16131565" h="8305688">
                  <a:moveTo>
                    <a:pt x="0" y="0"/>
                  </a:moveTo>
                  <a:lnTo>
                    <a:pt x="16131565" y="0"/>
                  </a:lnTo>
                  <a:lnTo>
                    <a:pt x="16131565" y="8305688"/>
                  </a:lnTo>
                  <a:lnTo>
                    <a:pt x="0" y="8305688"/>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3559617" y="8350138"/>
              <a:ext cx="9012330"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debug của view backlink</a:t>
              </a:r>
            </a:p>
          </p:txBody>
        </p:sp>
      </p:grpSp>
      <p:sp>
        <p:nvSpPr>
          <p:cNvPr id="8" name="TextBox 8"/>
          <p:cNvSpPr txBox="1"/>
          <p:nvPr/>
        </p:nvSpPr>
        <p:spPr>
          <a:xfrm>
            <a:off x="17626660" y="9538693"/>
            <a:ext cx="447675"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1759210" y="7134225"/>
            <a:ext cx="5500090" cy="1076325"/>
          </a:xfrm>
          <a:prstGeom prst="rect">
            <a:avLst/>
          </a:prstGeom>
        </p:spPr>
        <p:txBody>
          <a:bodyPr lIns="0" tIns="0" rIns="0" bIns="0" rtlCol="0" anchor="t">
            <a:spAutoFit/>
          </a:bodyPr>
          <a:lstStyle/>
          <a:p>
            <a:pPr algn="r">
              <a:lnSpc>
                <a:spcPts val="8250"/>
              </a:lnSpc>
            </a:pPr>
            <a:r>
              <a:rPr lang="en-US" sz="7500">
                <a:solidFill>
                  <a:srgbClr val="8CA9AD"/>
                </a:solidFill>
                <a:latin typeface="Canva Sans Bold"/>
              </a:rPr>
              <a:t>NHÓM 5</a:t>
            </a:r>
          </a:p>
        </p:txBody>
      </p:sp>
      <p:sp>
        <p:nvSpPr>
          <p:cNvPr id="4" name="TextBox 4"/>
          <p:cNvSpPr txBox="1"/>
          <p:nvPr/>
        </p:nvSpPr>
        <p:spPr>
          <a:xfrm>
            <a:off x="2417556" y="1433242"/>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Canva Sans Bold"/>
              </a:rPr>
              <a:t>01.</a:t>
            </a:r>
          </a:p>
        </p:txBody>
      </p:sp>
      <p:sp>
        <p:nvSpPr>
          <p:cNvPr id="5" name="TextBox 5"/>
          <p:cNvSpPr txBox="1"/>
          <p:nvPr/>
        </p:nvSpPr>
        <p:spPr>
          <a:xfrm>
            <a:off x="2417556" y="2955228"/>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Canva Sans Bold"/>
              </a:rPr>
              <a:t>02.</a:t>
            </a:r>
          </a:p>
        </p:txBody>
      </p:sp>
      <p:sp>
        <p:nvSpPr>
          <p:cNvPr id="6" name="TextBox 6"/>
          <p:cNvSpPr txBox="1"/>
          <p:nvPr/>
        </p:nvSpPr>
        <p:spPr>
          <a:xfrm>
            <a:off x="4355969" y="1450702"/>
            <a:ext cx="6726444" cy="492131"/>
          </a:xfrm>
          <a:prstGeom prst="rect">
            <a:avLst/>
          </a:prstGeom>
        </p:spPr>
        <p:txBody>
          <a:bodyPr lIns="0" tIns="0" rIns="0" bIns="0" rtlCol="0" anchor="t">
            <a:spAutoFit/>
          </a:bodyPr>
          <a:lstStyle/>
          <a:p>
            <a:pPr marL="0" lvl="0" indent="0" algn="l">
              <a:lnSpc>
                <a:spcPts val="3850"/>
              </a:lnSpc>
              <a:spcBef>
                <a:spcPct val="0"/>
              </a:spcBef>
            </a:pPr>
            <a:r>
              <a:rPr lang="en-US" sz="3500" u="none" strike="noStrike">
                <a:solidFill>
                  <a:srgbClr val="737373"/>
                </a:solidFill>
                <a:latin typeface="Canva Sans Bold"/>
              </a:rPr>
              <a:t>TRẦN THỊ HẢI</a:t>
            </a:r>
          </a:p>
        </p:txBody>
      </p:sp>
      <p:sp>
        <p:nvSpPr>
          <p:cNvPr id="7" name="TextBox 7"/>
          <p:cNvSpPr txBox="1"/>
          <p:nvPr/>
        </p:nvSpPr>
        <p:spPr>
          <a:xfrm>
            <a:off x="4355969" y="2972689"/>
            <a:ext cx="6726444" cy="492131"/>
          </a:xfrm>
          <a:prstGeom prst="rect">
            <a:avLst/>
          </a:prstGeom>
        </p:spPr>
        <p:txBody>
          <a:bodyPr lIns="0" tIns="0" rIns="0" bIns="0" rtlCol="0" anchor="t">
            <a:spAutoFit/>
          </a:bodyPr>
          <a:lstStyle/>
          <a:p>
            <a:pPr marL="0" lvl="0" indent="0" algn="l">
              <a:lnSpc>
                <a:spcPts val="3850"/>
              </a:lnSpc>
              <a:spcBef>
                <a:spcPct val="0"/>
              </a:spcBef>
            </a:pPr>
            <a:r>
              <a:rPr lang="en-US" sz="3500" u="none" strike="noStrike">
                <a:solidFill>
                  <a:srgbClr val="737373"/>
                </a:solidFill>
                <a:latin typeface="Canva Sans Bold"/>
              </a:rPr>
              <a:t>DIỆP HƯƠNG GIANG</a:t>
            </a:r>
          </a:p>
        </p:txBody>
      </p:sp>
      <p:sp>
        <p:nvSpPr>
          <p:cNvPr id="8" name="TextBox 8"/>
          <p:cNvSpPr txBox="1"/>
          <p:nvPr/>
        </p:nvSpPr>
        <p:spPr>
          <a:xfrm>
            <a:off x="4355969" y="1971408"/>
            <a:ext cx="5542676" cy="473081"/>
          </a:xfrm>
          <a:prstGeom prst="rect">
            <a:avLst/>
          </a:prstGeom>
        </p:spPr>
        <p:txBody>
          <a:bodyPr lIns="0" tIns="0" rIns="0" bIns="0" rtlCol="0" anchor="t">
            <a:spAutoFit/>
          </a:bodyPr>
          <a:lstStyle/>
          <a:p>
            <a:pPr algn="l">
              <a:lnSpc>
                <a:spcPts val="3300"/>
              </a:lnSpc>
            </a:pPr>
            <a:r>
              <a:rPr lang="en-US" sz="3000">
                <a:solidFill>
                  <a:srgbClr val="737373"/>
                </a:solidFill>
                <a:latin typeface="Canva Sans Italics"/>
              </a:rPr>
              <a:t>21522037</a:t>
            </a:r>
          </a:p>
        </p:txBody>
      </p:sp>
      <p:sp>
        <p:nvSpPr>
          <p:cNvPr id="9" name="TextBox 9"/>
          <p:cNvSpPr txBox="1"/>
          <p:nvPr/>
        </p:nvSpPr>
        <p:spPr>
          <a:xfrm>
            <a:off x="2417556" y="4477215"/>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Canva Sans Bold"/>
              </a:rPr>
              <a:t>03.</a:t>
            </a:r>
          </a:p>
        </p:txBody>
      </p:sp>
      <p:sp>
        <p:nvSpPr>
          <p:cNvPr id="10" name="TextBox 10"/>
          <p:cNvSpPr txBox="1"/>
          <p:nvPr/>
        </p:nvSpPr>
        <p:spPr>
          <a:xfrm>
            <a:off x="4355969" y="4494675"/>
            <a:ext cx="6726444" cy="492131"/>
          </a:xfrm>
          <a:prstGeom prst="rect">
            <a:avLst/>
          </a:prstGeom>
        </p:spPr>
        <p:txBody>
          <a:bodyPr lIns="0" tIns="0" rIns="0" bIns="0" rtlCol="0" anchor="t">
            <a:spAutoFit/>
          </a:bodyPr>
          <a:lstStyle/>
          <a:p>
            <a:pPr marL="0" lvl="0" indent="0" algn="l">
              <a:lnSpc>
                <a:spcPts val="3850"/>
              </a:lnSpc>
              <a:spcBef>
                <a:spcPct val="0"/>
              </a:spcBef>
            </a:pPr>
            <a:r>
              <a:rPr lang="en-US" sz="3500" u="none" strike="noStrike">
                <a:solidFill>
                  <a:srgbClr val="737373"/>
                </a:solidFill>
                <a:latin typeface="Canva Sans Bold"/>
              </a:rPr>
              <a:t>HỒ TẤN ANH</a:t>
            </a:r>
          </a:p>
        </p:txBody>
      </p:sp>
      <p:sp>
        <p:nvSpPr>
          <p:cNvPr id="11" name="TextBox 11"/>
          <p:cNvSpPr txBox="1"/>
          <p:nvPr/>
        </p:nvSpPr>
        <p:spPr>
          <a:xfrm>
            <a:off x="2417556" y="5999202"/>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Canva Sans Bold"/>
              </a:rPr>
              <a:t>04.</a:t>
            </a:r>
          </a:p>
        </p:txBody>
      </p:sp>
      <p:sp>
        <p:nvSpPr>
          <p:cNvPr id="12" name="TextBox 12"/>
          <p:cNvSpPr txBox="1"/>
          <p:nvPr/>
        </p:nvSpPr>
        <p:spPr>
          <a:xfrm>
            <a:off x="4355969" y="6016662"/>
            <a:ext cx="6726444" cy="492131"/>
          </a:xfrm>
          <a:prstGeom prst="rect">
            <a:avLst/>
          </a:prstGeom>
        </p:spPr>
        <p:txBody>
          <a:bodyPr lIns="0" tIns="0" rIns="0" bIns="0" rtlCol="0" anchor="t">
            <a:spAutoFit/>
          </a:bodyPr>
          <a:lstStyle/>
          <a:p>
            <a:pPr algn="l">
              <a:lnSpc>
                <a:spcPts val="3850"/>
              </a:lnSpc>
            </a:pPr>
            <a:r>
              <a:rPr lang="en-US" sz="3500">
                <a:solidFill>
                  <a:srgbClr val="737373"/>
                </a:solidFill>
                <a:latin typeface="Canva Sans Bold"/>
              </a:rPr>
              <a:t>NGUYỄN NGUYỄN THÀNH AN</a:t>
            </a:r>
          </a:p>
        </p:txBody>
      </p:sp>
      <p:sp>
        <p:nvSpPr>
          <p:cNvPr id="13" name="TextBox 13"/>
          <p:cNvSpPr txBox="1"/>
          <p:nvPr/>
        </p:nvSpPr>
        <p:spPr>
          <a:xfrm>
            <a:off x="4355969" y="3493395"/>
            <a:ext cx="5542676" cy="473081"/>
          </a:xfrm>
          <a:prstGeom prst="rect">
            <a:avLst/>
          </a:prstGeom>
        </p:spPr>
        <p:txBody>
          <a:bodyPr lIns="0" tIns="0" rIns="0" bIns="0" rtlCol="0" anchor="t">
            <a:spAutoFit/>
          </a:bodyPr>
          <a:lstStyle/>
          <a:p>
            <a:pPr algn="l">
              <a:lnSpc>
                <a:spcPts val="3300"/>
              </a:lnSpc>
            </a:pPr>
            <a:r>
              <a:rPr lang="en-US" sz="3000">
                <a:solidFill>
                  <a:srgbClr val="737373"/>
                </a:solidFill>
                <a:latin typeface="Canva Sans Italics"/>
              </a:rPr>
              <a:t>21522020</a:t>
            </a:r>
          </a:p>
        </p:txBody>
      </p:sp>
      <p:sp>
        <p:nvSpPr>
          <p:cNvPr id="14" name="TextBox 14"/>
          <p:cNvSpPr txBox="1"/>
          <p:nvPr/>
        </p:nvSpPr>
        <p:spPr>
          <a:xfrm>
            <a:off x="4355969" y="5015382"/>
            <a:ext cx="5542676" cy="473081"/>
          </a:xfrm>
          <a:prstGeom prst="rect">
            <a:avLst/>
          </a:prstGeom>
        </p:spPr>
        <p:txBody>
          <a:bodyPr lIns="0" tIns="0" rIns="0" bIns="0" rtlCol="0" anchor="t">
            <a:spAutoFit/>
          </a:bodyPr>
          <a:lstStyle/>
          <a:p>
            <a:pPr algn="l">
              <a:lnSpc>
                <a:spcPts val="3300"/>
              </a:lnSpc>
            </a:pPr>
            <a:r>
              <a:rPr lang="en-US" sz="3000">
                <a:solidFill>
                  <a:srgbClr val="737373"/>
                </a:solidFill>
                <a:latin typeface="Canva Sans Italics"/>
              </a:rPr>
              <a:t>21521818</a:t>
            </a:r>
          </a:p>
        </p:txBody>
      </p:sp>
      <p:sp>
        <p:nvSpPr>
          <p:cNvPr id="15" name="TextBox 15"/>
          <p:cNvSpPr txBox="1"/>
          <p:nvPr/>
        </p:nvSpPr>
        <p:spPr>
          <a:xfrm>
            <a:off x="4355969" y="6537368"/>
            <a:ext cx="5542676" cy="473081"/>
          </a:xfrm>
          <a:prstGeom prst="rect">
            <a:avLst/>
          </a:prstGeom>
        </p:spPr>
        <p:txBody>
          <a:bodyPr lIns="0" tIns="0" rIns="0" bIns="0" rtlCol="0" anchor="t">
            <a:spAutoFit/>
          </a:bodyPr>
          <a:lstStyle/>
          <a:p>
            <a:pPr algn="l">
              <a:lnSpc>
                <a:spcPts val="3300"/>
              </a:lnSpc>
            </a:pPr>
            <a:r>
              <a:rPr lang="en-US" sz="3000">
                <a:solidFill>
                  <a:srgbClr val="737373"/>
                </a:solidFill>
                <a:latin typeface="Canva Sans Italics"/>
              </a:rPr>
              <a:t>21521806</a:t>
            </a:r>
          </a:p>
        </p:txBody>
      </p:sp>
      <p:sp>
        <p:nvSpPr>
          <p:cNvPr id="16" name="Freeform 16"/>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2417556" y="7516860"/>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Canva Sans Bold"/>
              </a:rPr>
              <a:t>05.</a:t>
            </a:r>
          </a:p>
        </p:txBody>
      </p:sp>
      <p:sp>
        <p:nvSpPr>
          <p:cNvPr id="18" name="TextBox 18"/>
          <p:cNvSpPr txBox="1"/>
          <p:nvPr/>
        </p:nvSpPr>
        <p:spPr>
          <a:xfrm>
            <a:off x="4355969" y="7534320"/>
            <a:ext cx="6726444" cy="492131"/>
          </a:xfrm>
          <a:prstGeom prst="rect">
            <a:avLst/>
          </a:prstGeom>
        </p:spPr>
        <p:txBody>
          <a:bodyPr lIns="0" tIns="0" rIns="0" bIns="0" rtlCol="0" anchor="t">
            <a:spAutoFit/>
          </a:bodyPr>
          <a:lstStyle/>
          <a:p>
            <a:pPr algn="l">
              <a:lnSpc>
                <a:spcPts val="3850"/>
              </a:lnSpc>
            </a:pPr>
            <a:r>
              <a:rPr lang="en-US" sz="3500">
                <a:solidFill>
                  <a:srgbClr val="737373"/>
                </a:solidFill>
                <a:latin typeface="Canva Sans Bold"/>
              </a:rPr>
              <a:t>PHẠM DOÃN CẢNH</a:t>
            </a:r>
          </a:p>
        </p:txBody>
      </p:sp>
      <p:sp>
        <p:nvSpPr>
          <p:cNvPr id="19" name="TextBox 19"/>
          <p:cNvSpPr txBox="1"/>
          <p:nvPr/>
        </p:nvSpPr>
        <p:spPr>
          <a:xfrm>
            <a:off x="4355969" y="8055026"/>
            <a:ext cx="5542676" cy="473081"/>
          </a:xfrm>
          <a:prstGeom prst="rect">
            <a:avLst/>
          </a:prstGeom>
        </p:spPr>
        <p:txBody>
          <a:bodyPr lIns="0" tIns="0" rIns="0" bIns="0" rtlCol="0" anchor="t">
            <a:spAutoFit/>
          </a:bodyPr>
          <a:lstStyle/>
          <a:p>
            <a:pPr algn="l">
              <a:lnSpc>
                <a:spcPts val="3300"/>
              </a:lnSpc>
            </a:pPr>
            <a:r>
              <a:rPr lang="en-US" sz="3000">
                <a:solidFill>
                  <a:srgbClr val="737373"/>
                </a:solidFill>
                <a:latin typeface="Canva Sans Italics"/>
              </a:rPr>
              <a:t>21520642</a:t>
            </a:r>
          </a:p>
        </p:txBody>
      </p:sp>
      <p:sp>
        <p:nvSpPr>
          <p:cNvPr id="20" name="TextBox 20"/>
          <p:cNvSpPr txBox="1"/>
          <p:nvPr/>
        </p:nvSpPr>
        <p:spPr>
          <a:xfrm>
            <a:off x="17745902" y="9538693"/>
            <a:ext cx="20919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3081654"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keyword</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462387" y="2971109"/>
            <a:ext cx="11363226" cy="7068341"/>
            <a:chOff x="0" y="0"/>
            <a:chExt cx="15150967" cy="9424454"/>
          </a:xfrm>
        </p:grpSpPr>
        <p:sp>
          <p:nvSpPr>
            <p:cNvPr id="6" name="Freeform 6"/>
            <p:cNvSpPr/>
            <p:nvPr/>
          </p:nvSpPr>
          <p:spPr>
            <a:xfrm>
              <a:off x="0" y="0"/>
              <a:ext cx="15150967" cy="3952011"/>
            </a:xfrm>
            <a:custGeom>
              <a:avLst/>
              <a:gdLst/>
              <a:ahLst/>
              <a:cxnLst/>
              <a:rect l="l" t="t" r="r" b="b"/>
              <a:pathLst>
                <a:path w="15150967" h="3952011">
                  <a:moveTo>
                    <a:pt x="0" y="0"/>
                  </a:moveTo>
                  <a:lnTo>
                    <a:pt x="15150967" y="0"/>
                  </a:lnTo>
                  <a:lnTo>
                    <a:pt x="15150967" y="3952011"/>
                  </a:lnTo>
                  <a:lnTo>
                    <a:pt x="0" y="3952011"/>
                  </a:lnTo>
                  <a:lnTo>
                    <a:pt x="0" y="0"/>
                  </a:lnTo>
                  <a:close/>
                </a:path>
              </a:pathLst>
            </a:custGeom>
            <a:blipFill>
              <a:blip r:embed="rId4"/>
              <a:stretch>
                <a:fillRect b="-49024"/>
              </a:stretch>
            </a:blipFill>
            <a:ln w="9525" cap="sq">
              <a:solidFill>
                <a:srgbClr val="000000"/>
              </a:solidFill>
              <a:prstDash val="solid"/>
              <a:miter/>
            </a:ln>
          </p:spPr>
          <p:txBody>
            <a:bodyPr/>
            <a:lstStyle/>
            <a:p>
              <a:endParaRPr lang="en-US"/>
            </a:p>
          </p:txBody>
        </p:sp>
        <p:sp>
          <p:nvSpPr>
            <p:cNvPr id="7" name="Freeform 7"/>
            <p:cNvSpPr/>
            <p:nvPr/>
          </p:nvSpPr>
          <p:spPr>
            <a:xfrm>
              <a:off x="0" y="4851388"/>
              <a:ext cx="15150967" cy="3887266"/>
            </a:xfrm>
            <a:custGeom>
              <a:avLst/>
              <a:gdLst/>
              <a:ahLst/>
              <a:cxnLst/>
              <a:rect l="l" t="t" r="r" b="b"/>
              <a:pathLst>
                <a:path w="15150967" h="3887266">
                  <a:moveTo>
                    <a:pt x="0" y="0"/>
                  </a:moveTo>
                  <a:lnTo>
                    <a:pt x="15150967" y="0"/>
                  </a:lnTo>
                  <a:lnTo>
                    <a:pt x="15150967" y="3887266"/>
                  </a:lnTo>
                  <a:lnTo>
                    <a:pt x="0" y="3887266"/>
                  </a:lnTo>
                  <a:lnTo>
                    <a:pt x="0" y="0"/>
                  </a:lnTo>
                  <a:close/>
                </a:path>
              </a:pathLst>
            </a:custGeom>
            <a:blipFill>
              <a:blip r:embed="rId5"/>
              <a:stretch>
                <a:fillRect b="-119064"/>
              </a:stretch>
            </a:blipFill>
            <a:ln w="9525" cap="sq">
              <a:solidFill>
                <a:srgbClr val="000000"/>
              </a:solidFill>
              <a:prstDash val="solid"/>
              <a:miter/>
            </a:ln>
          </p:spPr>
          <p:txBody>
            <a:bodyPr/>
            <a:lstStyle/>
            <a:p>
              <a:endParaRPr lang="en-US"/>
            </a:p>
          </p:txBody>
        </p:sp>
        <p:sp>
          <p:nvSpPr>
            <p:cNvPr id="8" name="TextBox 8"/>
            <p:cNvSpPr txBox="1"/>
            <p:nvPr/>
          </p:nvSpPr>
          <p:spPr>
            <a:xfrm>
              <a:off x="3262974" y="3968738"/>
              <a:ext cx="8625019"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 Thực hiện theo như hình</a:t>
              </a:r>
            </a:p>
          </p:txBody>
        </p:sp>
        <p:sp>
          <p:nvSpPr>
            <p:cNvPr id="9" name="TextBox 9"/>
            <p:cNvSpPr txBox="1"/>
            <p:nvPr/>
          </p:nvSpPr>
          <p:spPr>
            <a:xfrm>
              <a:off x="3051798" y="8757704"/>
              <a:ext cx="9047371"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B2: Chọn mục “Quản lý keyword”</a:t>
              </a:r>
            </a:p>
          </p:txBody>
        </p:sp>
      </p:grpSp>
      <p:sp>
        <p:nvSpPr>
          <p:cNvPr id="10" name="TextBox 10"/>
          <p:cNvSpPr txBox="1"/>
          <p:nvPr/>
        </p:nvSpPr>
        <p:spPr>
          <a:xfrm>
            <a:off x="17526000" y="9538693"/>
            <a:ext cx="562861"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04500" y="3165792"/>
            <a:ext cx="17278999" cy="5535978"/>
            <a:chOff x="0" y="0"/>
            <a:chExt cx="23038666" cy="7381304"/>
          </a:xfrm>
        </p:grpSpPr>
        <p:sp>
          <p:nvSpPr>
            <p:cNvPr id="4" name="Freeform 4"/>
            <p:cNvSpPr/>
            <p:nvPr/>
          </p:nvSpPr>
          <p:spPr>
            <a:xfrm>
              <a:off x="0" y="1565729"/>
              <a:ext cx="11425340" cy="4249846"/>
            </a:xfrm>
            <a:custGeom>
              <a:avLst/>
              <a:gdLst/>
              <a:ahLst/>
              <a:cxnLst/>
              <a:rect l="l" t="t" r="r" b="b"/>
              <a:pathLst>
                <a:path w="11425340" h="4249846">
                  <a:moveTo>
                    <a:pt x="0" y="0"/>
                  </a:moveTo>
                  <a:lnTo>
                    <a:pt x="11425340" y="0"/>
                  </a:lnTo>
                  <a:lnTo>
                    <a:pt x="11425340" y="4249846"/>
                  </a:lnTo>
                  <a:lnTo>
                    <a:pt x="0" y="4249846"/>
                  </a:lnTo>
                  <a:lnTo>
                    <a:pt x="0" y="0"/>
                  </a:lnTo>
                  <a:close/>
                </a:path>
              </a:pathLst>
            </a:custGeom>
            <a:blipFill>
              <a:blip r:embed="rId4"/>
              <a:stretch>
                <a:fillRect l="-37841" b="-60772"/>
              </a:stretch>
            </a:blipFill>
            <a:ln w="9525" cap="sq">
              <a:solidFill>
                <a:srgbClr val="000000"/>
              </a:solidFill>
              <a:prstDash val="solid"/>
              <a:miter/>
            </a:ln>
          </p:spPr>
          <p:txBody>
            <a:bodyPr/>
            <a:lstStyle/>
            <a:p>
              <a:endParaRPr lang="en-US"/>
            </a:p>
          </p:txBody>
        </p:sp>
        <p:sp>
          <p:nvSpPr>
            <p:cNvPr id="5" name="Freeform 5"/>
            <p:cNvSpPr/>
            <p:nvPr/>
          </p:nvSpPr>
          <p:spPr>
            <a:xfrm>
              <a:off x="11619938" y="0"/>
              <a:ext cx="11418728" cy="7381304"/>
            </a:xfrm>
            <a:custGeom>
              <a:avLst/>
              <a:gdLst/>
              <a:ahLst/>
              <a:cxnLst/>
              <a:rect l="l" t="t" r="r" b="b"/>
              <a:pathLst>
                <a:path w="11418728" h="7381304">
                  <a:moveTo>
                    <a:pt x="0" y="0"/>
                  </a:moveTo>
                  <a:lnTo>
                    <a:pt x="11418728" y="0"/>
                  </a:lnTo>
                  <a:lnTo>
                    <a:pt x="11418728" y="7381304"/>
                  </a:lnTo>
                  <a:lnTo>
                    <a:pt x="0" y="7381304"/>
                  </a:lnTo>
                  <a:lnTo>
                    <a:pt x="0" y="0"/>
                  </a:lnTo>
                  <a:close/>
                </a:path>
              </a:pathLst>
            </a:custGeom>
            <a:blipFill>
              <a:blip r:embed="rId5"/>
              <a:stretch>
                <a:fillRect l="-3398" t="-1634" r="-606" b="-8763"/>
              </a:stretch>
            </a:blipFill>
            <a:ln w="9525" cap="sq">
              <a:solidFill>
                <a:srgbClr val="000000"/>
              </a:solidFill>
              <a:prstDash val="solid"/>
              <a:miter/>
            </a:ln>
          </p:spPr>
          <p:txBody>
            <a:bodyPr/>
            <a:lstStyle/>
            <a:p>
              <a:endParaRPr lang="en-US"/>
            </a:p>
          </p:txBody>
        </p:sp>
      </p:grpSp>
      <p:sp>
        <p:nvSpPr>
          <p:cNvPr id="6" name="TextBox 6"/>
          <p:cNvSpPr txBox="1"/>
          <p:nvPr/>
        </p:nvSpPr>
        <p:spPr>
          <a:xfrm>
            <a:off x="1897380" y="2216467"/>
            <a:ext cx="3081654"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keyword</a:t>
            </a:r>
          </a:p>
        </p:txBody>
      </p:sp>
      <p:sp>
        <p:nvSpPr>
          <p:cNvPr id="7" name="TextBox 7"/>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8" name="TextBox 8"/>
          <p:cNvSpPr txBox="1"/>
          <p:nvPr/>
        </p:nvSpPr>
        <p:spPr>
          <a:xfrm>
            <a:off x="3274815" y="8943975"/>
            <a:ext cx="11738369"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B3: Thực hiện thêm keyword &amp; quá trình tìm kiếm bằng keyword</a:t>
            </a:r>
          </a:p>
        </p:txBody>
      </p:sp>
      <p:sp>
        <p:nvSpPr>
          <p:cNvPr id="9" name="TextBox 9"/>
          <p:cNvSpPr txBox="1"/>
          <p:nvPr/>
        </p:nvSpPr>
        <p:spPr>
          <a:xfrm>
            <a:off x="17449800" y="9538693"/>
            <a:ext cx="606676"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3081654"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keyword</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868002" y="3165792"/>
            <a:ext cx="10551995" cy="2341927"/>
            <a:chOff x="0" y="0"/>
            <a:chExt cx="14069327" cy="3122569"/>
          </a:xfrm>
        </p:grpSpPr>
        <p:sp>
          <p:nvSpPr>
            <p:cNvPr id="6" name="Freeform 6"/>
            <p:cNvSpPr/>
            <p:nvPr/>
          </p:nvSpPr>
          <p:spPr>
            <a:xfrm>
              <a:off x="323992" y="0"/>
              <a:ext cx="13421344" cy="2436490"/>
            </a:xfrm>
            <a:custGeom>
              <a:avLst/>
              <a:gdLst/>
              <a:ahLst/>
              <a:cxnLst/>
              <a:rect l="l" t="t" r="r" b="b"/>
              <a:pathLst>
                <a:path w="13421344" h="2436490">
                  <a:moveTo>
                    <a:pt x="0" y="0"/>
                  </a:moveTo>
                  <a:lnTo>
                    <a:pt x="13421343" y="0"/>
                  </a:lnTo>
                  <a:lnTo>
                    <a:pt x="13421343" y="2436490"/>
                  </a:lnTo>
                  <a:lnTo>
                    <a:pt x="0" y="2436490"/>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0" y="2455819"/>
              <a:ext cx="14069327"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B4: Chọn như hình để xem quá trình view theo keyword</a:t>
              </a:r>
            </a:p>
          </p:txBody>
        </p:sp>
      </p:grpSp>
      <p:grpSp>
        <p:nvGrpSpPr>
          <p:cNvPr id="8" name="Group 8"/>
          <p:cNvGrpSpPr/>
          <p:nvPr/>
        </p:nvGrpSpPr>
        <p:grpSpPr>
          <a:xfrm>
            <a:off x="6276818" y="5679379"/>
            <a:ext cx="5734364" cy="4309886"/>
            <a:chOff x="0" y="0"/>
            <a:chExt cx="7645819" cy="5746514"/>
          </a:xfrm>
        </p:grpSpPr>
        <p:sp>
          <p:nvSpPr>
            <p:cNvPr id="9" name="Freeform 9"/>
            <p:cNvSpPr/>
            <p:nvPr/>
          </p:nvSpPr>
          <p:spPr>
            <a:xfrm>
              <a:off x="0" y="0"/>
              <a:ext cx="7645819" cy="5098814"/>
            </a:xfrm>
            <a:custGeom>
              <a:avLst/>
              <a:gdLst/>
              <a:ahLst/>
              <a:cxnLst/>
              <a:rect l="l" t="t" r="r" b="b"/>
              <a:pathLst>
                <a:path w="7645819" h="5098814">
                  <a:moveTo>
                    <a:pt x="0" y="0"/>
                  </a:moveTo>
                  <a:lnTo>
                    <a:pt x="7645819" y="0"/>
                  </a:lnTo>
                  <a:lnTo>
                    <a:pt x="7645819" y="5098814"/>
                  </a:lnTo>
                  <a:lnTo>
                    <a:pt x="0" y="5098814"/>
                  </a:lnTo>
                  <a:lnTo>
                    <a:pt x="0" y="0"/>
                  </a:lnTo>
                  <a:close/>
                </a:path>
              </a:pathLst>
            </a:custGeom>
            <a:blipFill>
              <a:blip r:embed="rId5"/>
              <a:stretch>
                <a:fillRect l="-226794" t="-23791" b="-135049"/>
              </a:stretch>
            </a:blipFill>
            <a:ln w="9525" cap="sq">
              <a:solidFill>
                <a:srgbClr val="000000"/>
              </a:solidFill>
              <a:prstDash val="solid"/>
              <a:miter/>
            </a:ln>
          </p:spPr>
          <p:txBody>
            <a:bodyPr/>
            <a:lstStyle/>
            <a:p>
              <a:endParaRPr lang="en-US"/>
            </a:p>
          </p:txBody>
        </p:sp>
        <p:sp>
          <p:nvSpPr>
            <p:cNvPr id="10" name="TextBox 10"/>
            <p:cNvSpPr txBox="1"/>
            <p:nvPr/>
          </p:nvSpPr>
          <p:spPr>
            <a:xfrm>
              <a:off x="1740160" y="5079764"/>
              <a:ext cx="4165498"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B5: Chọn “Chạy” </a:t>
              </a:r>
            </a:p>
          </p:txBody>
        </p:sp>
      </p:grpSp>
      <p:sp>
        <p:nvSpPr>
          <p:cNvPr id="11" name="TextBox 11"/>
          <p:cNvSpPr txBox="1"/>
          <p:nvPr/>
        </p:nvSpPr>
        <p:spPr>
          <a:xfrm>
            <a:off x="17526001" y="9538693"/>
            <a:ext cx="533632"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06905" y="2216467"/>
            <a:ext cx="3081654"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keyword</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689516" y="3165792"/>
            <a:ext cx="10908968" cy="6397148"/>
            <a:chOff x="0" y="0"/>
            <a:chExt cx="14545291" cy="8529531"/>
          </a:xfrm>
        </p:grpSpPr>
        <p:sp>
          <p:nvSpPr>
            <p:cNvPr id="6" name="Freeform 6"/>
            <p:cNvSpPr/>
            <p:nvPr/>
          </p:nvSpPr>
          <p:spPr>
            <a:xfrm>
              <a:off x="0" y="0"/>
              <a:ext cx="14545291" cy="7056331"/>
            </a:xfrm>
            <a:custGeom>
              <a:avLst/>
              <a:gdLst/>
              <a:ahLst/>
              <a:cxnLst/>
              <a:rect l="l" t="t" r="r" b="b"/>
              <a:pathLst>
                <a:path w="14545291" h="7056331">
                  <a:moveTo>
                    <a:pt x="0" y="0"/>
                  </a:moveTo>
                  <a:lnTo>
                    <a:pt x="14545291" y="0"/>
                  </a:lnTo>
                  <a:lnTo>
                    <a:pt x="14545291" y="7056331"/>
                  </a:lnTo>
                  <a:lnTo>
                    <a:pt x="0" y="7056331"/>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2192317" y="7151581"/>
              <a:ext cx="10160657" cy="13779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hệ thống thực hiện mô phỏng quá trình tìm kiếm keyword</a:t>
              </a:r>
            </a:p>
          </p:txBody>
        </p:sp>
      </p:grpSp>
      <p:sp>
        <p:nvSpPr>
          <p:cNvPr id="8" name="TextBox 8"/>
          <p:cNvSpPr txBox="1"/>
          <p:nvPr/>
        </p:nvSpPr>
        <p:spPr>
          <a:xfrm>
            <a:off x="17602200" y="9538693"/>
            <a:ext cx="463385" cy="514350"/>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b="1" dirty="0">
                <a:solidFill>
                  <a:srgbClr val="737373"/>
                </a:solidFill>
                <a:latin typeface="+mj-lt"/>
              </a:rPr>
              <a:t>View </a:t>
            </a:r>
            <a:r>
              <a:rPr lang="en-US" sz="3500" b="1" dirty="0" err="1">
                <a:solidFill>
                  <a:srgbClr val="737373"/>
                </a:solidFill>
                <a:latin typeface="+mj-lt"/>
              </a:rPr>
              <a:t>mạng</a:t>
            </a:r>
            <a:r>
              <a:rPr lang="en-US" sz="3500" b="1" dirty="0">
                <a:solidFill>
                  <a:srgbClr val="737373"/>
                </a:solidFill>
                <a:latin typeface="+mj-lt"/>
              </a:rPr>
              <a:t> </a:t>
            </a:r>
            <a:r>
              <a:rPr lang="en-US" sz="3500" b="1" dirty="0" err="1">
                <a:solidFill>
                  <a:srgbClr val="737373"/>
                </a:solidFill>
                <a:latin typeface="+mj-lt"/>
              </a:rPr>
              <a:t>xã</a:t>
            </a:r>
            <a:r>
              <a:rPr lang="en-US" sz="3500" b="1" dirty="0">
                <a:solidFill>
                  <a:srgbClr val="737373"/>
                </a:solidFill>
                <a:latin typeface="+mj-lt"/>
              </a:rPr>
              <a:t> </a:t>
            </a:r>
            <a:r>
              <a:rPr lang="en-US" sz="3500" b="1" dirty="0" err="1">
                <a:solidFill>
                  <a:srgbClr val="737373"/>
                </a:solidFill>
                <a:latin typeface="+mj-lt"/>
              </a:rPr>
              <a:t>hội</a:t>
            </a:r>
            <a:endParaRPr lang="en-US" sz="3500" b="1" dirty="0">
              <a:solidFill>
                <a:srgbClr val="737373"/>
              </a:solidFill>
              <a:latin typeface="+mj-lt"/>
            </a:endParaRP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871529" y="4070667"/>
            <a:ext cx="16544942" cy="4487008"/>
            <a:chOff x="0" y="0"/>
            <a:chExt cx="22059922" cy="5982677"/>
          </a:xfrm>
        </p:grpSpPr>
        <p:sp>
          <p:nvSpPr>
            <p:cNvPr id="6" name="Freeform 6"/>
            <p:cNvSpPr/>
            <p:nvPr/>
          </p:nvSpPr>
          <p:spPr>
            <a:xfrm>
              <a:off x="0" y="0"/>
              <a:ext cx="10820400" cy="5271477"/>
            </a:xfrm>
            <a:custGeom>
              <a:avLst/>
              <a:gdLst/>
              <a:ahLst/>
              <a:cxnLst/>
              <a:rect l="l" t="t" r="r" b="b"/>
              <a:pathLst>
                <a:path w="10820400" h="5271477">
                  <a:moveTo>
                    <a:pt x="0" y="0"/>
                  </a:moveTo>
                  <a:lnTo>
                    <a:pt x="10820400" y="0"/>
                  </a:lnTo>
                  <a:lnTo>
                    <a:pt x="10820400" y="5271477"/>
                  </a:lnTo>
                  <a:lnTo>
                    <a:pt x="0" y="5271477"/>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Freeform 7"/>
            <p:cNvSpPr/>
            <p:nvPr/>
          </p:nvSpPr>
          <p:spPr>
            <a:xfrm>
              <a:off x="11101095" y="0"/>
              <a:ext cx="10958827" cy="5271477"/>
            </a:xfrm>
            <a:custGeom>
              <a:avLst/>
              <a:gdLst/>
              <a:ahLst/>
              <a:cxnLst/>
              <a:rect l="l" t="t" r="r" b="b"/>
              <a:pathLst>
                <a:path w="10958827" h="5271477">
                  <a:moveTo>
                    <a:pt x="0" y="0"/>
                  </a:moveTo>
                  <a:lnTo>
                    <a:pt x="10958827" y="0"/>
                  </a:lnTo>
                  <a:lnTo>
                    <a:pt x="10958827" y="5271477"/>
                  </a:lnTo>
                  <a:lnTo>
                    <a:pt x="0" y="5271477"/>
                  </a:lnTo>
                  <a:lnTo>
                    <a:pt x="0" y="0"/>
                  </a:lnTo>
                  <a:close/>
                </a:path>
              </a:pathLst>
            </a:custGeom>
            <a:blipFill>
              <a:blip r:embed="rId5"/>
              <a:stretch>
                <a:fillRect/>
              </a:stretch>
            </a:blipFill>
            <a:ln w="9525" cap="sq">
              <a:solidFill>
                <a:srgbClr val="000000"/>
              </a:solidFill>
              <a:prstDash val="solid"/>
              <a:miter/>
            </a:ln>
          </p:spPr>
          <p:txBody>
            <a:bodyPr/>
            <a:lstStyle/>
            <a:p>
              <a:endParaRPr lang="en-US"/>
            </a:p>
          </p:txBody>
        </p:sp>
        <p:sp>
          <p:nvSpPr>
            <p:cNvPr id="8" name="TextBox 8"/>
            <p:cNvSpPr txBox="1"/>
            <p:nvPr/>
          </p:nvSpPr>
          <p:spPr>
            <a:xfrm>
              <a:off x="2306386" y="5315927"/>
              <a:ext cx="6207627"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 Chọn như hình</a:t>
              </a:r>
            </a:p>
          </p:txBody>
        </p:sp>
        <p:sp>
          <p:nvSpPr>
            <p:cNvPr id="9" name="TextBox 9"/>
            <p:cNvSpPr txBox="1"/>
            <p:nvPr/>
          </p:nvSpPr>
          <p:spPr>
            <a:xfrm>
              <a:off x="13169133" y="5315927"/>
              <a:ext cx="6822751"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sau khi đăng nhập </a:t>
              </a:r>
            </a:p>
          </p:txBody>
        </p:sp>
      </p:grpSp>
      <p:sp>
        <p:nvSpPr>
          <p:cNvPr id="10" name="TextBox 10"/>
          <p:cNvSpPr txBox="1"/>
          <p:nvPr/>
        </p:nvSpPr>
        <p:spPr>
          <a:xfrm>
            <a:off x="17602200" y="9538693"/>
            <a:ext cx="468147"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65396" y="2398117"/>
            <a:ext cx="4028800" cy="596900"/>
          </a:xfrm>
          <a:prstGeom prst="rect">
            <a:avLst/>
          </a:prstGeom>
        </p:spPr>
        <p:txBody>
          <a:bodyPr lIns="0" tIns="0" rIns="0" bIns="0" rtlCol="0" anchor="t">
            <a:spAutoFit/>
          </a:bodyPr>
          <a:lstStyle/>
          <a:p>
            <a:pPr algn="l">
              <a:lnSpc>
                <a:spcPts val="4900"/>
              </a:lnSpc>
            </a:pPr>
            <a:r>
              <a:rPr lang="en-US" sz="3500" b="1" dirty="0">
                <a:solidFill>
                  <a:srgbClr val="737373"/>
                </a:solidFill>
                <a:latin typeface="+mj-lt"/>
              </a:rPr>
              <a:t>View </a:t>
            </a:r>
            <a:r>
              <a:rPr lang="en-US" sz="3500" b="1" dirty="0" err="1">
                <a:solidFill>
                  <a:srgbClr val="737373"/>
                </a:solidFill>
                <a:latin typeface="+mj-lt"/>
              </a:rPr>
              <a:t>mạng</a:t>
            </a:r>
            <a:r>
              <a:rPr lang="en-US" sz="3500" b="1" dirty="0">
                <a:solidFill>
                  <a:srgbClr val="737373"/>
                </a:solidFill>
                <a:latin typeface="+mj-lt"/>
              </a:rPr>
              <a:t> </a:t>
            </a:r>
            <a:r>
              <a:rPr lang="en-US" sz="3500" b="1" dirty="0" err="1">
                <a:solidFill>
                  <a:srgbClr val="737373"/>
                </a:solidFill>
                <a:latin typeface="+mj-lt"/>
              </a:rPr>
              <a:t>xã</a:t>
            </a:r>
            <a:r>
              <a:rPr lang="en-US" sz="3500" b="1" dirty="0">
                <a:solidFill>
                  <a:srgbClr val="737373"/>
                </a:solidFill>
                <a:latin typeface="+mj-lt"/>
              </a:rPr>
              <a:t> </a:t>
            </a:r>
            <a:r>
              <a:rPr lang="en-US" sz="3500" b="1" dirty="0" err="1">
                <a:solidFill>
                  <a:srgbClr val="737373"/>
                </a:solidFill>
                <a:latin typeface="+mj-lt"/>
              </a:rPr>
              <a:t>hội</a:t>
            </a:r>
            <a:endParaRPr lang="en-US" sz="3500" b="1" dirty="0">
              <a:solidFill>
                <a:srgbClr val="737373"/>
              </a:solidFill>
              <a:latin typeface="+mj-lt"/>
            </a:endParaRP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5" name="Freeform 5"/>
          <p:cNvSpPr/>
          <p:nvPr/>
        </p:nvSpPr>
        <p:spPr>
          <a:xfrm>
            <a:off x="1854234" y="3394698"/>
            <a:ext cx="14579532" cy="5365569"/>
          </a:xfrm>
          <a:custGeom>
            <a:avLst/>
            <a:gdLst/>
            <a:ahLst/>
            <a:cxnLst/>
            <a:rect l="l" t="t" r="r" b="b"/>
            <a:pathLst>
              <a:path w="14579532" h="5365569">
                <a:moveTo>
                  <a:pt x="0" y="0"/>
                </a:moveTo>
                <a:lnTo>
                  <a:pt x="14579532" y="0"/>
                </a:lnTo>
                <a:lnTo>
                  <a:pt x="14579532" y="5365570"/>
                </a:lnTo>
                <a:lnTo>
                  <a:pt x="0" y="5365570"/>
                </a:lnTo>
                <a:lnTo>
                  <a:pt x="0" y="0"/>
                </a:lnTo>
                <a:close/>
              </a:path>
            </a:pathLst>
          </a:custGeom>
          <a:blipFill>
            <a:blip r:embed="rId4"/>
            <a:stretch>
              <a:fillRect b="-32378"/>
            </a:stretch>
          </a:blipFill>
          <a:ln w="9525" cap="sq">
            <a:solidFill>
              <a:srgbClr val="000000"/>
            </a:solidFill>
            <a:prstDash val="solid"/>
            <a:miter/>
          </a:ln>
        </p:spPr>
        <p:txBody>
          <a:bodyPr/>
          <a:lstStyle/>
          <a:p>
            <a:endParaRPr lang="en-US"/>
          </a:p>
        </p:txBody>
      </p:sp>
      <p:sp>
        <p:nvSpPr>
          <p:cNvPr id="6" name="TextBox 6"/>
          <p:cNvSpPr txBox="1"/>
          <p:nvPr/>
        </p:nvSpPr>
        <p:spPr>
          <a:xfrm>
            <a:off x="5994195" y="8829675"/>
            <a:ext cx="6299609"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B2: Đính kèm link mạng xã hội</a:t>
            </a:r>
          </a:p>
        </p:txBody>
      </p:sp>
      <p:sp>
        <p:nvSpPr>
          <p:cNvPr id="7" name="TextBox 7"/>
          <p:cNvSpPr txBox="1"/>
          <p:nvPr/>
        </p:nvSpPr>
        <p:spPr>
          <a:xfrm>
            <a:off x="17373600" y="9538693"/>
            <a:ext cx="694009"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b="1" dirty="0">
                <a:solidFill>
                  <a:srgbClr val="737373"/>
                </a:solidFill>
                <a:latin typeface="+mj-lt"/>
              </a:rPr>
              <a:t>View </a:t>
            </a:r>
            <a:r>
              <a:rPr lang="en-US" sz="3500" b="1" dirty="0" err="1">
                <a:solidFill>
                  <a:srgbClr val="737373"/>
                </a:solidFill>
                <a:latin typeface="+mj-lt"/>
              </a:rPr>
              <a:t>mạng</a:t>
            </a:r>
            <a:r>
              <a:rPr lang="en-US" sz="3500" b="1" dirty="0">
                <a:solidFill>
                  <a:srgbClr val="737373"/>
                </a:solidFill>
                <a:latin typeface="+mj-lt"/>
              </a:rPr>
              <a:t> </a:t>
            </a:r>
            <a:r>
              <a:rPr lang="en-US" sz="3500" b="1" dirty="0" err="1">
                <a:solidFill>
                  <a:srgbClr val="737373"/>
                </a:solidFill>
                <a:latin typeface="+mj-lt"/>
              </a:rPr>
              <a:t>xã</a:t>
            </a:r>
            <a:r>
              <a:rPr lang="en-US" sz="3500" b="1" dirty="0">
                <a:solidFill>
                  <a:srgbClr val="737373"/>
                </a:solidFill>
                <a:latin typeface="+mj-lt"/>
              </a:rPr>
              <a:t> </a:t>
            </a:r>
            <a:r>
              <a:rPr lang="en-US" sz="3500" b="1" dirty="0" err="1">
                <a:solidFill>
                  <a:srgbClr val="737373"/>
                </a:solidFill>
                <a:latin typeface="+mj-lt"/>
              </a:rPr>
              <a:t>hội</a:t>
            </a:r>
            <a:endParaRPr lang="en-US" sz="3500" b="1" dirty="0">
              <a:solidFill>
                <a:srgbClr val="737373"/>
              </a:solidFill>
              <a:latin typeface="+mj-lt"/>
            </a:endParaRP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6151087" y="2417536"/>
            <a:ext cx="10363417" cy="3990066"/>
            <a:chOff x="0" y="0"/>
            <a:chExt cx="13817889" cy="5320088"/>
          </a:xfrm>
        </p:grpSpPr>
        <p:sp>
          <p:nvSpPr>
            <p:cNvPr id="6" name="Freeform 6"/>
            <p:cNvSpPr/>
            <p:nvPr/>
          </p:nvSpPr>
          <p:spPr>
            <a:xfrm>
              <a:off x="0" y="0"/>
              <a:ext cx="13817889" cy="4578948"/>
            </a:xfrm>
            <a:custGeom>
              <a:avLst/>
              <a:gdLst/>
              <a:ahLst/>
              <a:cxnLst/>
              <a:rect l="l" t="t" r="r" b="b"/>
              <a:pathLst>
                <a:path w="13817889" h="4578948">
                  <a:moveTo>
                    <a:pt x="0" y="0"/>
                  </a:moveTo>
                  <a:lnTo>
                    <a:pt x="13817889" y="0"/>
                  </a:lnTo>
                  <a:lnTo>
                    <a:pt x="13817889" y="4578948"/>
                  </a:lnTo>
                  <a:lnTo>
                    <a:pt x="0" y="4578948"/>
                  </a:lnTo>
                  <a:lnTo>
                    <a:pt x="0" y="0"/>
                  </a:lnTo>
                  <a:close/>
                </a:path>
              </a:pathLst>
            </a:custGeom>
            <a:blipFill>
              <a:blip r:embed="rId4"/>
              <a:stretch>
                <a:fillRect l="-232" b="-58216"/>
              </a:stretch>
            </a:blipFill>
            <a:ln w="9525" cap="sq">
              <a:solidFill>
                <a:srgbClr val="000000"/>
              </a:solidFill>
              <a:prstDash val="solid"/>
              <a:miter/>
            </a:ln>
          </p:spPr>
          <p:txBody>
            <a:bodyPr/>
            <a:lstStyle/>
            <a:p>
              <a:endParaRPr lang="en-US"/>
            </a:p>
          </p:txBody>
        </p:sp>
        <p:sp>
          <p:nvSpPr>
            <p:cNvPr id="7" name="TextBox 7"/>
            <p:cNvSpPr txBox="1"/>
            <p:nvPr/>
          </p:nvSpPr>
          <p:spPr>
            <a:xfrm>
              <a:off x="2288704" y="4653338"/>
              <a:ext cx="9240481"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B3: Thực hiện chạy view mạng xã hội</a:t>
              </a:r>
            </a:p>
          </p:txBody>
        </p:sp>
      </p:grpSp>
      <p:grpSp>
        <p:nvGrpSpPr>
          <p:cNvPr id="8" name="Group 8"/>
          <p:cNvGrpSpPr/>
          <p:nvPr/>
        </p:nvGrpSpPr>
        <p:grpSpPr>
          <a:xfrm>
            <a:off x="6837717" y="6693353"/>
            <a:ext cx="8990157" cy="3195644"/>
            <a:chOff x="0" y="0"/>
            <a:chExt cx="11986876" cy="4260859"/>
          </a:xfrm>
        </p:grpSpPr>
        <p:sp>
          <p:nvSpPr>
            <p:cNvPr id="9" name="Freeform 9"/>
            <p:cNvSpPr/>
            <p:nvPr/>
          </p:nvSpPr>
          <p:spPr>
            <a:xfrm>
              <a:off x="846867" y="0"/>
              <a:ext cx="10293141" cy="3536959"/>
            </a:xfrm>
            <a:custGeom>
              <a:avLst/>
              <a:gdLst/>
              <a:ahLst/>
              <a:cxnLst/>
              <a:rect l="l" t="t" r="r" b="b"/>
              <a:pathLst>
                <a:path w="10293141" h="3536959">
                  <a:moveTo>
                    <a:pt x="0" y="0"/>
                  </a:moveTo>
                  <a:lnTo>
                    <a:pt x="10293141" y="0"/>
                  </a:lnTo>
                  <a:lnTo>
                    <a:pt x="10293141" y="3536959"/>
                  </a:lnTo>
                  <a:lnTo>
                    <a:pt x="0" y="3536959"/>
                  </a:lnTo>
                  <a:lnTo>
                    <a:pt x="0" y="0"/>
                  </a:lnTo>
                  <a:close/>
                </a:path>
              </a:pathLst>
            </a:custGeom>
            <a:blipFill>
              <a:blip r:embed="rId5"/>
              <a:stretch>
                <a:fillRect r="-53003" b="-40658"/>
              </a:stretch>
            </a:blipFill>
            <a:ln w="9525" cap="sq">
              <a:solidFill>
                <a:srgbClr val="000000"/>
              </a:solidFill>
              <a:prstDash val="solid"/>
              <a:miter/>
            </a:ln>
          </p:spPr>
          <p:txBody>
            <a:bodyPr/>
            <a:lstStyle/>
            <a:p>
              <a:endParaRPr lang="en-US"/>
            </a:p>
          </p:txBody>
        </p:sp>
        <p:sp>
          <p:nvSpPr>
            <p:cNvPr id="10" name="TextBox 10"/>
            <p:cNvSpPr txBox="1"/>
            <p:nvPr/>
          </p:nvSpPr>
          <p:spPr>
            <a:xfrm>
              <a:off x="0" y="3594109"/>
              <a:ext cx="11986876"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Quá trình hệ thống thực hiện view mạng xã hội</a:t>
              </a:r>
            </a:p>
          </p:txBody>
        </p:sp>
      </p:grpSp>
      <p:sp>
        <p:nvSpPr>
          <p:cNvPr id="11" name="TextBox 11"/>
          <p:cNvSpPr txBox="1"/>
          <p:nvPr/>
        </p:nvSpPr>
        <p:spPr>
          <a:xfrm>
            <a:off x="17623386" y="9538693"/>
            <a:ext cx="454223" cy="51435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Freeform 2"/>
          <p:cNvSpPr/>
          <p:nvPr/>
        </p:nvSpPr>
        <p:spPr>
          <a:xfrm>
            <a:off x="13156322" y="91642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267279" y="3532822"/>
            <a:ext cx="13753442" cy="1285875"/>
          </a:xfrm>
          <a:prstGeom prst="rect">
            <a:avLst/>
          </a:prstGeom>
        </p:spPr>
        <p:txBody>
          <a:bodyPr lIns="0" tIns="0" rIns="0" bIns="0" rtlCol="0" anchor="t">
            <a:spAutoFit/>
          </a:bodyPr>
          <a:lstStyle/>
          <a:p>
            <a:pPr algn="ctr">
              <a:lnSpc>
                <a:spcPts val="9900"/>
              </a:lnSpc>
            </a:pPr>
            <a:r>
              <a:rPr lang="en-US" sz="9000" b="1" dirty="0">
                <a:solidFill>
                  <a:srgbClr val="FFFFFF"/>
                </a:solidFill>
                <a:latin typeface="+mj-lt"/>
              </a:rPr>
              <a:t>LƯU Ý</a:t>
            </a:r>
          </a:p>
        </p:txBody>
      </p:sp>
      <p:sp>
        <p:nvSpPr>
          <p:cNvPr id="5" name="TextBox 5"/>
          <p:cNvSpPr txBox="1"/>
          <p:nvPr/>
        </p:nvSpPr>
        <p:spPr>
          <a:xfrm>
            <a:off x="2192722" y="5478780"/>
            <a:ext cx="13902556" cy="1581150"/>
          </a:xfrm>
          <a:prstGeom prst="rect">
            <a:avLst/>
          </a:prstGeom>
        </p:spPr>
        <p:txBody>
          <a:bodyPr lIns="0" tIns="0" rIns="0" bIns="0" rtlCol="0" anchor="t">
            <a:spAutoFit/>
          </a:bodyPr>
          <a:lstStyle/>
          <a:p>
            <a:pPr algn="ctr">
              <a:lnSpc>
                <a:spcPts val="4200"/>
              </a:lnSpc>
            </a:pPr>
            <a:r>
              <a:rPr lang="en-US" sz="3000">
                <a:solidFill>
                  <a:srgbClr val="FFFFFF"/>
                </a:solidFill>
                <a:latin typeface="Canva Sans"/>
              </a:rPr>
              <a:t>Khi thực hiện các quá trình chạy của các phần mềm trên, </a:t>
            </a:r>
          </a:p>
          <a:p>
            <a:pPr algn="ctr">
              <a:lnSpc>
                <a:spcPts val="4200"/>
              </a:lnSpc>
            </a:pPr>
            <a:r>
              <a:rPr lang="en-US" sz="3000">
                <a:solidFill>
                  <a:srgbClr val="FFFFFF"/>
                </a:solidFill>
                <a:latin typeface="Canva Sans"/>
              </a:rPr>
              <a:t>hệ thống sẽ thực hiện view cho trang của của người khác trong cộng đồng, từ đó trang web của bạn sẽ được view lại tương tự bởi máy của người khác.</a:t>
            </a:r>
          </a:p>
        </p:txBody>
      </p:sp>
      <p:sp>
        <p:nvSpPr>
          <p:cNvPr id="6" name="TextBox 6"/>
          <p:cNvSpPr txBox="1"/>
          <p:nvPr/>
        </p:nvSpPr>
        <p:spPr>
          <a:xfrm>
            <a:off x="17651961" y="9538693"/>
            <a:ext cx="39707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41628" y="5147310"/>
            <a:ext cx="10804745" cy="3280266"/>
          </a:xfrm>
          <a:custGeom>
            <a:avLst/>
            <a:gdLst/>
            <a:ahLst/>
            <a:cxnLst/>
            <a:rect l="l" t="t" r="r" b="b"/>
            <a:pathLst>
              <a:path w="10804745" h="3280266">
                <a:moveTo>
                  <a:pt x="0" y="0"/>
                </a:moveTo>
                <a:lnTo>
                  <a:pt x="10804744" y="0"/>
                </a:lnTo>
                <a:lnTo>
                  <a:pt x="10804744" y="3280266"/>
                </a:lnTo>
                <a:lnTo>
                  <a:pt x="0" y="3280266"/>
                </a:lnTo>
                <a:lnTo>
                  <a:pt x="0" y="0"/>
                </a:lnTo>
                <a:close/>
              </a:path>
            </a:pathLst>
          </a:custGeom>
          <a:blipFill>
            <a:blip r:embed="rId4"/>
            <a:stretch>
              <a:fillRect l="-2663" r="-6656" b="-5254"/>
            </a:stretch>
          </a:blipFill>
          <a:ln w="9525" cap="sq">
            <a:solidFill>
              <a:srgbClr val="000000"/>
            </a:solidFill>
            <a:prstDash val="solid"/>
            <a:miter/>
          </a:ln>
        </p:spPr>
        <p:txBody>
          <a:bodyPr/>
          <a:lstStyle/>
          <a:p>
            <a:endParaRPr lang="en-US"/>
          </a:p>
        </p:txBody>
      </p:sp>
      <p:sp>
        <p:nvSpPr>
          <p:cNvPr id="4" name="TextBox 4"/>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Youtube</a:t>
            </a:r>
          </a:p>
        </p:txBody>
      </p:sp>
      <p:sp>
        <p:nvSpPr>
          <p:cNvPr id="5" name="TextBox 5"/>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6" name="TextBox 6"/>
          <p:cNvSpPr txBox="1"/>
          <p:nvPr/>
        </p:nvSpPr>
        <p:spPr>
          <a:xfrm>
            <a:off x="3273742" y="3714750"/>
            <a:ext cx="11822847" cy="1047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Tải một phần mềm khác như hình dưới để thực hiện chạy tool cho Youtube và Google Maps.</a:t>
            </a:r>
          </a:p>
        </p:txBody>
      </p:sp>
      <p:sp>
        <p:nvSpPr>
          <p:cNvPr id="7" name="TextBox 7"/>
          <p:cNvSpPr txBox="1"/>
          <p:nvPr/>
        </p:nvSpPr>
        <p:spPr>
          <a:xfrm>
            <a:off x="17602200" y="9538693"/>
            <a:ext cx="467969" cy="514350"/>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Canva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Youtube</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215138" y="4070667"/>
            <a:ext cx="8699345" cy="4342788"/>
            <a:chOff x="0" y="0"/>
            <a:chExt cx="11599126" cy="5790384"/>
          </a:xfrm>
        </p:grpSpPr>
        <p:sp>
          <p:nvSpPr>
            <p:cNvPr id="6" name="Freeform 6"/>
            <p:cNvSpPr/>
            <p:nvPr/>
          </p:nvSpPr>
          <p:spPr>
            <a:xfrm>
              <a:off x="0" y="0"/>
              <a:ext cx="11599126" cy="5002984"/>
            </a:xfrm>
            <a:custGeom>
              <a:avLst/>
              <a:gdLst/>
              <a:ahLst/>
              <a:cxnLst/>
              <a:rect l="l" t="t" r="r" b="b"/>
              <a:pathLst>
                <a:path w="11599126" h="5002984">
                  <a:moveTo>
                    <a:pt x="0" y="0"/>
                  </a:moveTo>
                  <a:lnTo>
                    <a:pt x="11599126" y="0"/>
                  </a:lnTo>
                  <a:lnTo>
                    <a:pt x="11599126" y="5002984"/>
                  </a:lnTo>
                  <a:lnTo>
                    <a:pt x="0" y="5002984"/>
                  </a:lnTo>
                  <a:lnTo>
                    <a:pt x="0" y="0"/>
                  </a:lnTo>
                  <a:close/>
                </a:path>
              </a:pathLst>
            </a:custGeom>
            <a:blipFill>
              <a:blip r:embed="rId4"/>
              <a:stretch>
                <a:fillRect b="-3992"/>
              </a:stretch>
            </a:blipFill>
            <a:ln w="9525" cap="sq">
              <a:solidFill>
                <a:srgbClr val="000000"/>
              </a:solidFill>
              <a:prstDash val="solid"/>
              <a:miter/>
            </a:ln>
          </p:spPr>
          <p:txBody>
            <a:bodyPr/>
            <a:lstStyle/>
            <a:p>
              <a:endParaRPr lang="en-US"/>
            </a:p>
          </p:txBody>
        </p:sp>
        <p:sp>
          <p:nvSpPr>
            <p:cNvPr id="7" name="TextBox 7"/>
            <p:cNvSpPr txBox="1"/>
            <p:nvPr/>
          </p:nvSpPr>
          <p:spPr>
            <a:xfrm>
              <a:off x="590853" y="5123634"/>
              <a:ext cx="10417421"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giao diện chính khi khởi động</a:t>
              </a:r>
            </a:p>
          </p:txBody>
        </p:sp>
      </p:grpSp>
      <p:grpSp>
        <p:nvGrpSpPr>
          <p:cNvPr id="8" name="Group 8"/>
          <p:cNvGrpSpPr/>
          <p:nvPr/>
        </p:nvGrpSpPr>
        <p:grpSpPr>
          <a:xfrm>
            <a:off x="9017218" y="4070667"/>
            <a:ext cx="9055644" cy="4342788"/>
            <a:chOff x="0" y="0"/>
            <a:chExt cx="12074192" cy="5790384"/>
          </a:xfrm>
        </p:grpSpPr>
        <p:sp>
          <p:nvSpPr>
            <p:cNvPr id="9" name="Freeform 9"/>
            <p:cNvSpPr/>
            <p:nvPr/>
          </p:nvSpPr>
          <p:spPr>
            <a:xfrm>
              <a:off x="0" y="0"/>
              <a:ext cx="12074192" cy="5002984"/>
            </a:xfrm>
            <a:custGeom>
              <a:avLst/>
              <a:gdLst/>
              <a:ahLst/>
              <a:cxnLst/>
              <a:rect l="l" t="t" r="r" b="b"/>
              <a:pathLst>
                <a:path w="12074192" h="5002984">
                  <a:moveTo>
                    <a:pt x="0" y="0"/>
                  </a:moveTo>
                  <a:lnTo>
                    <a:pt x="12074192" y="0"/>
                  </a:lnTo>
                  <a:lnTo>
                    <a:pt x="12074192" y="5002984"/>
                  </a:lnTo>
                  <a:lnTo>
                    <a:pt x="0" y="5002984"/>
                  </a:lnTo>
                  <a:lnTo>
                    <a:pt x="0" y="0"/>
                  </a:lnTo>
                  <a:close/>
                </a:path>
              </a:pathLst>
            </a:custGeom>
            <a:blipFill>
              <a:blip r:embed="rId5"/>
              <a:stretch>
                <a:fillRect b="-22278"/>
              </a:stretch>
            </a:blipFill>
            <a:ln w="9525" cap="sq">
              <a:solidFill>
                <a:srgbClr val="000000"/>
              </a:solidFill>
              <a:prstDash val="solid"/>
              <a:miter/>
            </a:ln>
          </p:spPr>
          <p:txBody>
            <a:bodyPr/>
            <a:lstStyle/>
            <a:p>
              <a:endParaRPr lang="en-US"/>
            </a:p>
          </p:txBody>
        </p:sp>
        <p:sp>
          <p:nvSpPr>
            <p:cNvPr id="10" name="TextBox 10"/>
            <p:cNvSpPr txBox="1"/>
            <p:nvPr/>
          </p:nvSpPr>
          <p:spPr>
            <a:xfrm>
              <a:off x="828386" y="5123634"/>
              <a:ext cx="10417421"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Màn hình giao diện chính khi đăng nhập </a:t>
              </a:r>
            </a:p>
          </p:txBody>
        </p:sp>
      </p:grpSp>
      <p:sp>
        <p:nvSpPr>
          <p:cNvPr id="11" name="TextBox 11"/>
          <p:cNvSpPr txBox="1"/>
          <p:nvPr/>
        </p:nvSpPr>
        <p:spPr>
          <a:xfrm>
            <a:off x="17602201" y="9538693"/>
            <a:ext cx="475290" cy="514350"/>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Canva Sans"/>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438650"/>
            <a:ext cx="7571992" cy="2813050"/>
          </a:xfrm>
          <a:prstGeom prst="rect">
            <a:avLst/>
          </a:prstGeom>
        </p:spPr>
        <p:txBody>
          <a:bodyPr lIns="0" tIns="0" rIns="0" bIns="0" rtlCol="0" anchor="t">
            <a:spAutoFit/>
          </a:bodyPr>
          <a:lstStyle/>
          <a:p>
            <a:pPr algn="r">
              <a:lnSpc>
                <a:spcPts val="10999"/>
              </a:lnSpc>
            </a:pPr>
            <a:r>
              <a:rPr lang="en-US" sz="9999" b="1" dirty="0">
                <a:solidFill>
                  <a:srgbClr val="FFFFFF"/>
                </a:solidFill>
                <a:latin typeface="+mj-lt"/>
              </a:rPr>
              <a:t>CÔNG CỤ ICLICK</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Canva Sans Bold"/>
              </a:rPr>
              <a:t>01.</a:t>
            </a:r>
          </a:p>
        </p:txBody>
      </p:sp>
      <p:sp>
        <p:nvSpPr>
          <p:cNvPr id="9" name="TextBox 9"/>
          <p:cNvSpPr txBox="1"/>
          <p:nvPr/>
        </p:nvSpPr>
        <p:spPr>
          <a:xfrm>
            <a:off x="17739948" y="9538693"/>
            <a:ext cx="221099"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a:t>
            </a:r>
          </a:p>
        </p:txBody>
      </p:sp>
      <p:sp>
        <p:nvSpPr>
          <p:cNvPr id="10" name="Freeform 10"/>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Youtube</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1142664" y="3525125"/>
            <a:ext cx="7434872" cy="5966477"/>
            <a:chOff x="0" y="0"/>
            <a:chExt cx="9913163" cy="7955302"/>
          </a:xfrm>
        </p:grpSpPr>
        <p:sp>
          <p:nvSpPr>
            <p:cNvPr id="6" name="Freeform 6"/>
            <p:cNvSpPr/>
            <p:nvPr/>
          </p:nvSpPr>
          <p:spPr>
            <a:xfrm>
              <a:off x="0" y="0"/>
              <a:ext cx="9913163" cy="7244102"/>
            </a:xfrm>
            <a:custGeom>
              <a:avLst/>
              <a:gdLst/>
              <a:ahLst/>
              <a:cxnLst/>
              <a:rect l="l" t="t" r="r" b="b"/>
              <a:pathLst>
                <a:path w="9913163" h="7244102">
                  <a:moveTo>
                    <a:pt x="0" y="0"/>
                  </a:moveTo>
                  <a:lnTo>
                    <a:pt x="9913163" y="0"/>
                  </a:lnTo>
                  <a:lnTo>
                    <a:pt x="9913163" y="7244102"/>
                  </a:lnTo>
                  <a:lnTo>
                    <a:pt x="0" y="7244102"/>
                  </a:lnTo>
                  <a:lnTo>
                    <a:pt x="0" y="0"/>
                  </a:lnTo>
                  <a:close/>
                </a:path>
              </a:pathLst>
            </a:custGeom>
            <a:blipFill>
              <a:blip r:embed="rId4"/>
              <a:stretch>
                <a:fillRect r="-19678" b="-50863"/>
              </a:stretch>
            </a:blipFill>
            <a:ln w="9525" cap="sq">
              <a:solidFill>
                <a:srgbClr val="000000"/>
              </a:solidFill>
              <a:prstDash val="solid"/>
              <a:miter/>
            </a:ln>
          </p:spPr>
          <p:txBody>
            <a:bodyPr/>
            <a:lstStyle/>
            <a:p>
              <a:endParaRPr lang="en-US"/>
            </a:p>
          </p:txBody>
        </p:sp>
        <p:sp>
          <p:nvSpPr>
            <p:cNvPr id="7" name="TextBox 7"/>
            <p:cNvSpPr txBox="1"/>
            <p:nvPr/>
          </p:nvSpPr>
          <p:spPr>
            <a:xfrm>
              <a:off x="596502" y="7288552"/>
              <a:ext cx="8720159"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 Thêm một tài khoản email</a:t>
              </a:r>
            </a:p>
          </p:txBody>
        </p:sp>
      </p:grpSp>
      <p:grpSp>
        <p:nvGrpSpPr>
          <p:cNvPr id="8" name="Group 8"/>
          <p:cNvGrpSpPr/>
          <p:nvPr/>
        </p:nvGrpSpPr>
        <p:grpSpPr>
          <a:xfrm>
            <a:off x="8707916" y="3525125"/>
            <a:ext cx="8437420" cy="5966477"/>
            <a:chOff x="0" y="0"/>
            <a:chExt cx="11249894" cy="7955302"/>
          </a:xfrm>
        </p:grpSpPr>
        <p:sp>
          <p:nvSpPr>
            <p:cNvPr id="9" name="Freeform 9"/>
            <p:cNvSpPr/>
            <p:nvPr/>
          </p:nvSpPr>
          <p:spPr>
            <a:xfrm>
              <a:off x="0" y="0"/>
              <a:ext cx="11249894" cy="7244102"/>
            </a:xfrm>
            <a:custGeom>
              <a:avLst/>
              <a:gdLst/>
              <a:ahLst/>
              <a:cxnLst/>
              <a:rect l="l" t="t" r="r" b="b"/>
              <a:pathLst>
                <a:path w="11249894" h="7244102">
                  <a:moveTo>
                    <a:pt x="0" y="0"/>
                  </a:moveTo>
                  <a:lnTo>
                    <a:pt x="11249894" y="0"/>
                  </a:lnTo>
                  <a:lnTo>
                    <a:pt x="11249894" y="7244102"/>
                  </a:lnTo>
                  <a:lnTo>
                    <a:pt x="0" y="7244102"/>
                  </a:lnTo>
                  <a:lnTo>
                    <a:pt x="0" y="0"/>
                  </a:lnTo>
                  <a:close/>
                </a:path>
              </a:pathLst>
            </a:custGeom>
            <a:blipFill>
              <a:blip r:embed="rId5"/>
              <a:stretch>
                <a:fillRect b="-14203"/>
              </a:stretch>
            </a:blipFill>
            <a:ln w="9525" cap="sq">
              <a:solidFill>
                <a:srgbClr val="000000"/>
              </a:solidFill>
              <a:prstDash val="solid"/>
              <a:miter/>
            </a:ln>
          </p:spPr>
          <p:txBody>
            <a:bodyPr/>
            <a:lstStyle/>
            <a:p>
              <a:endParaRPr lang="en-US"/>
            </a:p>
          </p:txBody>
        </p:sp>
        <p:sp>
          <p:nvSpPr>
            <p:cNvPr id="10" name="TextBox 10"/>
            <p:cNvSpPr txBox="1"/>
            <p:nvPr/>
          </p:nvSpPr>
          <p:spPr>
            <a:xfrm>
              <a:off x="1264868" y="7288552"/>
              <a:ext cx="8720159"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B2: Bấm vào chữ “gmail”</a:t>
              </a:r>
            </a:p>
          </p:txBody>
        </p:sp>
      </p:grpSp>
      <p:sp>
        <p:nvSpPr>
          <p:cNvPr id="11" name="TextBox 11"/>
          <p:cNvSpPr txBox="1"/>
          <p:nvPr/>
        </p:nvSpPr>
        <p:spPr>
          <a:xfrm>
            <a:off x="17449800" y="9538693"/>
            <a:ext cx="645014"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Youtube</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958384" y="3089592"/>
            <a:ext cx="10390281" cy="6857948"/>
            <a:chOff x="0" y="0"/>
            <a:chExt cx="13853708" cy="9143931"/>
          </a:xfrm>
        </p:grpSpPr>
        <p:sp>
          <p:nvSpPr>
            <p:cNvPr id="6" name="Freeform 6"/>
            <p:cNvSpPr/>
            <p:nvPr/>
          </p:nvSpPr>
          <p:spPr>
            <a:xfrm>
              <a:off x="0" y="0"/>
              <a:ext cx="13853708" cy="8354852"/>
            </a:xfrm>
            <a:custGeom>
              <a:avLst/>
              <a:gdLst/>
              <a:ahLst/>
              <a:cxnLst/>
              <a:rect l="l" t="t" r="r" b="b"/>
              <a:pathLst>
                <a:path w="13853708" h="8354852">
                  <a:moveTo>
                    <a:pt x="0" y="0"/>
                  </a:moveTo>
                  <a:lnTo>
                    <a:pt x="13853708" y="0"/>
                  </a:lnTo>
                  <a:lnTo>
                    <a:pt x="13853708" y="8354852"/>
                  </a:lnTo>
                  <a:lnTo>
                    <a:pt x="0" y="8354852"/>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7" name="TextBox 7"/>
            <p:cNvSpPr txBox="1"/>
            <p:nvPr/>
          </p:nvSpPr>
          <p:spPr>
            <a:xfrm>
              <a:off x="2331468" y="8477181"/>
              <a:ext cx="9190772"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B3: Thực hiện như hình</a:t>
              </a:r>
            </a:p>
          </p:txBody>
        </p:sp>
      </p:grpSp>
      <p:sp>
        <p:nvSpPr>
          <p:cNvPr id="8" name="TextBox 8"/>
          <p:cNvSpPr txBox="1"/>
          <p:nvPr/>
        </p:nvSpPr>
        <p:spPr>
          <a:xfrm>
            <a:off x="17449800" y="9538693"/>
            <a:ext cx="612629" cy="514350"/>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Canva Sans"/>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380" y="2216467"/>
            <a:ext cx="4028800" cy="596900"/>
          </a:xfrm>
          <a:prstGeom prst="rect">
            <a:avLst/>
          </a:prstGeom>
        </p:spPr>
        <p:txBody>
          <a:bodyPr lIns="0" tIns="0" rIns="0" bIns="0" rtlCol="0" anchor="t">
            <a:spAutoFit/>
          </a:bodyPr>
          <a:lstStyle/>
          <a:p>
            <a:pPr algn="l">
              <a:lnSpc>
                <a:spcPts val="4900"/>
              </a:lnSpc>
            </a:pPr>
            <a:r>
              <a:rPr lang="en-US" sz="3500">
                <a:solidFill>
                  <a:srgbClr val="737373"/>
                </a:solidFill>
                <a:latin typeface="Canva Sans Bold"/>
              </a:rPr>
              <a:t>View Youtube</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grpSp>
        <p:nvGrpSpPr>
          <p:cNvPr id="5" name="Group 5"/>
          <p:cNvGrpSpPr/>
          <p:nvPr/>
        </p:nvGrpSpPr>
        <p:grpSpPr>
          <a:xfrm>
            <a:off x="3759670" y="3162300"/>
            <a:ext cx="4958776" cy="5396675"/>
            <a:chOff x="0" y="0"/>
            <a:chExt cx="6611701" cy="7195566"/>
          </a:xfrm>
        </p:grpSpPr>
        <p:sp>
          <p:nvSpPr>
            <p:cNvPr id="6" name="Freeform 6"/>
            <p:cNvSpPr/>
            <p:nvPr/>
          </p:nvSpPr>
          <p:spPr>
            <a:xfrm>
              <a:off x="835463" y="0"/>
              <a:ext cx="4940775" cy="5807458"/>
            </a:xfrm>
            <a:custGeom>
              <a:avLst/>
              <a:gdLst/>
              <a:ahLst/>
              <a:cxnLst/>
              <a:rect l="l" t="t" r="r" b="b"/>
              <a:pathLst>
                <a:path w="4940775" h="5807458">
                  <a:moveTo>
                    <a:pt x="0" y="0"/>
                  </a:moveTo>
                  <a:lnTo>
                    <a:pt x="4940775" y="0"/>
                  </a:lnTo>
                  <a:lnTo>
                    <a:pt x="4940775" y="5807458"/>
                  </a:lnTo>
                  <a:lnTo>
                    <a:pt x="0" y="5807458"/>
                  </a:lnTo>
                  <a:lnTo>
                    <a:pt x="0" y="0"/>
                  </a:lnTo>
                  <a:close/>
                </a:path>
              </a:pathLst>
            </a:custGeom>
            <a:blipFill>
              <a:blip r:embed="rId4"/>
              <a:stretch>
                <a:fillRect l="-37259" t="-3747" r="-23412"/>
              </a:stretch>
            </a:blipFill>
            <a:ln w="9525" cap="sq">
              <a:solidFill>
                <a:srgbClr val="000000"/>
              </a:solidFill>
              <a:prstDash val="solid"/>
              <a:miter/>
            </a:ln>
          </p:spPr>
          <p:txBody>
            <a:bodyPr/>
            <a:lstStyle/>
            <a:p>
              <a:endParaRPr lang="en-US"/>
            </a:p>
          </p:txBody>
        </p:sp>
        <p:sp>
          <p:nvSpPr>
            <p:cNvPr id="7" name="TextBox 7"/>
            <p:cNvSpPr txBox="1"/>
            <p:nvPr/>
          </p:nvSpPr>
          <p:spPr>
            <a:xfrm>
              <a:off x="0" y="5817616"/>
              <a:ext cx="6611701" cy="13779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B5: Đăng nhập thủ công </a:t>
              </a:r>
            </a:p>
            <a:p>
              <a:pPr algn="ctr">
                <a:lnSpc>
                  <a:spcPts val="4200"/>
                </a:lnSpc>
              </a:pPr>
              <a:r>
                <a:rPr lang="en-US" sz="3000">
                  <a:solidFill>
                    <a:srgbClr val="737373"/>
                  </a:solidFill>
                  <a:latin typeface="Canva Sans"/>
                </a:rPr>
                <a:t>tài khoản Gmail &amp; Youtube</a:t>
              </a:r>
            </a:p>
          </p:txBody>
        </p:sp>
      </p:grpSp>
      <p:grpSp>
        <p:nvGrpSpPr>
          <p:cNvPr id="8" name="Group 8"/>
          <p:cNvGrpSpPr/>
          <p:nvPr/>
        </p:nvGrpSpPr>
        <p:grpSpPr>
          <a:xfrm>
            <a:off x="9800299" y="2414539"/>
            <a:ext cx="4703696" cy="1495521"/>
            <a:chOff x="0" y="0"/>
            <a:chExt cx="6271595" cy="1994028"/>
          </a:xfrm>
        </p:grpSpPr>
        <p:sp>
          <p:nvSpPr>
            <p:cNvPr id="9" name="Freeform 9"/>
            <p:cNvSpPr/>
            <p:nvPr/>
          </p:nvSpPr>
          <p:spPr>
            <a:xfrm>
              <a:off x="1070149" y="0"/>
              <a:ext cx="4131296" cy="1346328"/>
            </a:xfrm>
            <a:custGeom>
              <a:avLst/>
              <a:gdLst/>
              <a:ahLst/>
              <a:cxnLst/>
              <a:rect l="l" t="t" r="r" b="b"/>
              <a:pathLst>
                <a:path w="4131296" h="1346328">
                  <a:moveTo>
                    <a:pt x="0" y="0"/>
                  </a:moveTo>
                  <a:lnTo>
                    <a:pt x="4131296" y="0"/>
                  </a:lnTo>
                  <a:lnTo>
                    <a:pt x="4131296" y="1346328"/>
                  </a:lnTo>
                  <a:lnTo>
                    <a:pt x="0" y="1346328"/>
                  </a:lnTo>
                  <a:lnTo>
                    <a:pt x="0" y="0"/>
                  </a:lnTo>
                  <a:close/>
                </a:path>
              </a:pathLst>
            </a:custGeom>
            <a:blipFill>
              <a:blip r:embed="rId5"/>
              <a:stretch>
                <a:fillRect l="-3874" t="-9870"/>
              </a:stretch>
            </a:blipFill>
            <a:ln w="9525" cap="sq">
              <a:solidFill>
                <a:srgbClr val="000000"/>
              </a:solidFill>
              <a:prstDash val="solid"/>
              <a:miter/>
            </a:ln>
          </p:spPr>
          <p:txBody>
            <a:bodyPr/>
            <a:lstStyle/>
            <a:p>
              <a:endParaRPr lang="en-US"/>
            </a:p>
          </p:txBody>
        </p:sp>
        <p:sp>
          <p:nvSpPr>
            <p:cNvPr id="10" name="TextBox 10"/>
            <p:cNvSpPr txBox="1"/>
            <p:nvPr/>
          </p:nvSpPr>
          <p:spPr>
            <a:xfrm>
              <a:off x="0" y="1327278"/>
              <a:ext cx="6271595"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B6: Chọn vào ô như hình</a:t>
              </a:r>
            </a:p>
          </p:txBody>
        </p:sp>
      </p:grpSp>
      <p:grpSp>
        <p:nvGrpSpPr>
          <p:cNvPr id="11" name="Group 11"/>
          <p:cNvGrpSpPr/>
          <p:nvPr/>
        </p:nvGrpSpPr>
        <p:grpSpPr>
          <a:xfrm>
            <a:off x="10058400" y="4229100"/>
            <a:ext cx="4187494" cy="5050409"/>
            <a:chOff x="0" y="0"/>
            <a:chExt cx="5583325" cy="6733879"/>
          </a:xfrm>
        </p:grpSpPr>
        <p:sp>
          <p:nvSpPr>
            <p:cNvPr id="12" name="Freeform 12"/>
            <p:cNvSpPr/>
            <p:nvPr/>
          </p:nvSpPr>
          <p:spPr>
            <a:xfrm>
              <a:off x="129538" y="0"/>
              <a:ext cx="5324248" cy="6023699"/>
            </a:xfrm>
            <a:custGeom>
              <a:avLst/>
              <a:gdLst/>
              <a:ahLst/>
              <a:cxnLst/>
              <a:rect l="l" t="t" r="r" b="b"/>
              <a:pathLst>
                <a:path w="5324248" h="6023699">
                  <a:moveTo>
                    <a:pt x="0" y="0"/>
                  </a:moveTo>
                  <a:lnTo>
                    <a:pt x="5324249" y="0"/>
                  </a:lnTo>
                  <a:lnTo>
                    <a:pt x="5324249" y="6023699"/>
                  </a:lnTo>
                  <a:lnTo>
                    <a:pt x="0" y="6023699"/>
                  </a:lnTo>
                  <a:lnTo>
                    <a:pt x="0" y="0"/>
                  </a:lnTo>
                  <a:close/>
                </a:path>
              </a:pathLst>
            </a:custGeom>
            <a:blipFill>
              <a:blip r:embed="rId6"/>
              <a:stretch>
                <a:fillRect r="-3654" b="-16159"/>
              </a:stretch>
            </a:blipFill>
            <a:ln w="9525" cap="sq">
              <a:solidFill>
                <a:srgbClr val="000000"/>
              </a:solidFill>
              <a:prstDash val="solid"/>
              <a:miter/>
            </a:ln>
          </p:spPr>
          <p:txBody>
            <a:bodyPr/>
            <a:lstStyle/>
            <a:p>
              <a:endParaRPr lang="en-US"/>
            </a:p>
          </p:txBody>
        </p:sp>
        <p:sp>
          <p:nvSpPr>
            <p:cNvPr id="13" name="TextBox 13"/>
            <p:cNvSpPr txBox="1"/>
            <p:nvPr/>
          </p:nvSpPr>
          <p:spPr>
            <a:xfrm>
              <a:off x="0" y="6067129"/>
              <a:ext cx="5583325" cy="666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B7: Chạy chương trình</a:t>
              </a:r>
            </a:p>
          </p:txBody>
        </p:sp>
      </p:grpSp>
      <p:sp>
        <p:nvSpPr>
          <p:cNvPr id="14" name="TextBox 14"/>
          <p:cNvSpPr txBox="1"/>
          <p:nvPr/>
        </p:nvSpPr>
        <p:spPr>
          <a:xfrm>
            <a:off x="17602200" y="9538693"/>
            <a:ext cx="463385"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3" name="TextBox 3"/>
          <p:cNvSpPr txBox="1"/>
          <p:nvPr/>
        </p:nvSpPr>
        <p:spPr>
          <a:xfrm>
            <a:off x="1897380" y="2225992"/>
            <a:ext cx="5979359" cy="587375"/>
          </a:xfrm>
          <a:prstGeom prst="rect">
            <a:avLst/>
          </a:prstGeom>
        </p:spPr>
        <p:txBody>
          <a:bodyPr lIns="0" tIns="0" rIns="0" bIns="0" rtlCol="0" anchor="t">
            <a:spAutoFit/>
          </a:bodyPr>
          <a:lstStyle/>
          <a:p>
            <a:pPr algn="l">
              <a:lnSpc>
                <a:spcPts val="4899"/>
              </a:lnSpc>
            </a:pPr>
            <a:r>
              <a:rPr lang="en-US" sz="3499" dirty="0" err="1">
                <a:solidFill>
                  <a:srgbClr val="737373"/>
                </a:solidFill>
                <a:latin typeface="Times New Roman" panose="02020603050405020304" pitchFamily="18" charset="0"/>
                <a:cs typeface="Times New Roman" panose="02020603050405020304" pitchFamily="18" charset="0"/>
              </a:rPr>
              <a:t>Đơn</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vị</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trao</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đổi</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các</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tác</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vụ</a:t>
            </a:r>
            <a:endParaRPr lang="en-US" sz="3499" dirty="0">
              <a:solidFill>
                <a:srgbClr val="737373"/>
              </a:solidFill>
              <a:latin typeface="Times New Roman" panose="02020603050405020304" pitchFamily="18" charset="0"/>
              <a:cs typeface="Times New Roman" panose="02020603050405020304" pitchFamily="18" charset="0"/>
            </a:endParaRPr>
          </a:p>
        </p:txBody>
      </p:sp>
      <p:grpSp>
        <p:nvGrpSpPr>
          <p:cNvPr id="4" name="Group 4"/>
          <p:cNvGrpSpPr/>
          <p:nvPr/>
        </p:nvGrpSpPr>
        <p:grpSpPr>
          <a:xfrm>
            <a:off x="2344264" y="3800152"/>
            <a:ext cx="13575047" cy="4471365"/>
            <a:chOff x="0" y="0"/>
            <a:chExt cx="18100063" cy="5961820"/>
          </a:xfrm>
        </p:grpSpPr>
        <p:sp>
          <p:nvSpPr>
            <p:cNvPr id="5" name="TextBox 5"/>
            <p:cNvSpPr txBox="1"/>
            <p:nvPr/>
          </p:nvSpPr>
          <p:spPr>
            <a:xfrm>
              <a:off x="1120215" y="59263"/>
              <a:ext cx="16979847" cy="666750"/>
            </a:xfrm>
            <a:prstGeom prst="rect">
              <a:avLst/>
            </a:prstGeom>
          </p:spPr>
          <p:txBody>
            <a:bodyPr lIns="0" tIns="0" rIns="0" bIns="0" rtlCol="0" anchor="t">
              <a:spAutoFit/>
            </a:bodyPr>
            <a:lstStyle/>
            <a:p>
              <a:pPr algn="l">
                <a:lnSpc>
                  <a:spcPts val="4200"/>
                </a:lnSpc>
              </a:pPr>
              <a:r>
                <a:rPr lang="en-US" sz="3000" b="1" dirty="0">
                  <a:solidFill>
                    <a:srgbClr val="737373"/>
                  </a:solidFill>
                  <a:latin typeface="Times New Roman" panose="02020603050405020304" pitchFamily="18" charset="0"/>
                  <a:cs typeface="Times New Roman" panose="02020603050405020304" pitchFamily="18" charset="0"/>
                </a:rPr>
                <a:t>Gia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link </a:t>
              </a:r>
              <a:r>
                <a:rPr lang="en-US" sz="3000" b="1" dirty="0" err="1">
                  <a:solidFill>
                    <a:srgbClr val="737373"/>
                  </a:solidFill>
                  <a:latin typeface="Times New Roman" panose="02020603050405020304" pitchFamily="18" charset="0"/>
                  <a:cs typeface="Times New Roman" panose="02020603050405020304" pitchFamily="18" charset="0"/>
                </a:rPr>
                <a:t>Youtube</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khi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hết</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với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phí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gia</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a:t>
              </a:r>
              <a:r>
                <a:rPr lang="en-US" sz="3000" dirty="0">
                  <a:solidFill>
                    <a:srgbClr val="737373"/>
                  </a:solidFill>
                  <a:latin typeface="Times New Roman" panose="02020603050405020304" pitchFamily="18" charset="0"/>
                  <a:cs typeface="Times New Roman" panose="02020603050405020304" pitchFamily="18" charset="0"/>
                </a:rPr>
                <a:t>20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a:t>
              </a:r>
              <a:r>
                <a:rPr lang="en-US" sz="3000" dirty="0" err="1">
                  <a:solidFill>
                    <a:srgbClr val="737373"/>
                  </a:solidFill>
                  <a:latin typeface="Times New Roman" panose="02020603050405020304" pitchFamily="18" charset="0"/>
                  <a:cs typeface="Times New Roman" panose="02020603050405020304" pitchFamily="18" charset="0"/>
                </a:rPr>
                <a:t>ngày</a:t>
              </a:r>
              <a:r>
                <a:rPr lang="en-US" sz="3000" dirty="0">
                  <a:solidFill>
                    <a:srgbClr val="737373"/>
                  </a:solidFill>
                  <a:latin typeface="Times New Roman" panose="02020603050405020304" pitchFamily="18" charset="0"/>
                  <a:cs typeface="Times New Roman" panose="02020603050405020304" pitchFamily="18" charset="0"/>
                </a:rPr>
                <a:t>.</a:t>
              </a:r>
            </a:p>
          </p:txBody>
        </p:sp>
        <p:grpSp>
          <p:nvGrpSpPr>
            <p:cNvPr id="6" name="Group 6"/>
            <p:cNvGrpSpPr/>
            <p:nvPr/>
          </p:nvGrpSpPr>
          <p:grpSpPr>
            <a:xfrm>
              <a:off x="0" y="0"/>
              <a:ext cx="791130" cy="792553"/>
              <a:chOff x="0" y="0"/>
              <a:chExt cx="6338595" cy="6350000"/>
            </a:xfrm>
          </p:grpSpPr>
          <p:sp>
            <p:nvSpPr>
              <p:cNvPr id="7" name="Freeform 7"/>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8" name="TextBox 8"/>
            <p:cNvSpPr txBox="1"/>
            <p:nvPr/>
          </p:nvSpPr>
          <p:spPr>
            <a:xfrm>
              <a:off x="116204" y="21163"/>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1</a:t>
              </a:r>
            </a:p>
          </p:txBody>
        </p:sp>
        <p:sp>
          <p:nvSpPr>
            <p:cNvPr id="9" name="TextBox 9"/>
            <p:cNvSpPr txBox="1"/>
            <p:nvPr/>
          </p:nvSpPr>
          <p:spPr>
            <a:xfrm>
              <a:off x="1120215" y="1093116"/>
              <a:ext cx="16979847" cy="666750"/>
            </a:xfrm>
            <a:prstGeom prst="rect">
              <a:avLst/>
            </a:prstGeom>
          </p:spPr>
          <p:txBody>
            <a:bodyPr lIns="0" tIns="0" rIns="0" bIns="0" rtlCol="0" anchor="t">
              <a:spAutoFit/>
            </a:bodyPr>
            <a:lstStyle/>
            <a:p>
              <a:pPr algn="l">
                <a:lnSpc>
                  <a:spcPts val="4200"/>
                </a:lnSpc>
              </a:pPr>
              <a:r>
                <a:rPr lang="en-US" sz="3000" b="1" dirty="0" err="1">
                  <a:solidFill>
                    <a:srgbClr val="737373"/>
                  </a:solidFill>
                  <a:latin typeface="Times New Roman" panose="02020603050405020304" pitchFamily="18" charset="0"/>
                  <a:cs typeface="Times New Roman" panose="02020603050405020304" pitchFamily="18" charset="0"/>
                </a:rPr>
                <a:t>Thêm</a:t>
              </a:r>
              <a:r>
                <a:rPr lang="en-US" sz="3000" b="1" dirty="0">
                  <a:solidFill>
                    <a:srgbClr val="737373"/>
                  </a:solidFill>
                  <a:latin typeface="Times New Roman" panose="02020603050405020304" pitchFamily="18" charset="0"/>
                  <a:cs typeface="Times New Roman" panose="02020603050405020304" pitchFamily="18" charset="0"/>
                </a:rPr>
                <a:t>/</a:t>
              </a:r>
              <a:r>
                <a:rPr lang="en-US" sz="3000" b="1" dirty="0" err="1">
                  <a:solidFill>
                    <a:srgbClr val="737373"/>
                  </a:solidFill>
                  <a:latin typeface="Times New Roman" panose="02020603050405020304" pitchFamily="18" charset="0"/>
                  <a:cs typeface="Times New Roman" panose="02020603050405020304" pitchFamily="18" charset="0"/>
                </a:rPr>
                <a:t>tái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sử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dụng</a:t>
              </a:r>
              <a:r>
                <a:rPr lang="en-US" sz="3000" b="1" dirty="0">
                  <a:solidFill>
                    <a:srgbClr val="737373"/>
                  </a:solidFill>
                  <a:latin typeface="Times New Roman" panose="02020603050405020304" pitchFamily="18" charset="0"/>
                  <a:cs typeface="Times New Roman" panose="02020603050405020304" pitchFamily="18" charset="0"/>
                </a:rPr>
                <a:t> link </a:t>
              </a:r>
              <a:r>
                <a:rPr lang="en-US" sz="3000" b="1" dirty="0" err="1">
                  <a:solidFill>
                    <a:srgbClr val="737373"/>
                  </a:solidFill>
                  <a:latin typeface="Times New Roman" panose="02020603050405020304" pitchFamily="18" charset="0"/>
                  <a:cs typeface="Times New Roman" panose="02020603050405020304" pitchFamily="18" charset="0"/>
                </a:rPr>
                <a:t>Youtube</a:t>
              </a:r>
              <a:r>
                <a:rPr lang="en-US" sz="3000" b="1" dirty="0">
                  <a:solidFill>
                    <a:srgbClr val="737373"/>
                  </a:solidFill>
                  <a:latin typeface="Times New Roman" panose="02020603050405020304" pitchFamily="18" charset="0"/>
                  <a:cs typeface="Times New Roman" panose="02020603050405020304" pitchFamily="18" charset="0"/>
                </a:rPr>
                <a:t>: </a:t>
              </a:r>
              <a:r>
                <a:rPr lang="en-US" sz="3000" dirty="0">
                  <a:solidFill>
                    <a:srgbClr val="737373"/>
                  </a:solidFill>
                  <a:latin typeface="Times New Roman" panose="02020603050405020304" pitchFamily="18" charset="0"/>
                  <a:cs typeface="Times New Roman" panose="02020603050405020304" pitchFamily="18" charset="0"/>
                </a:rPr>
                <a:t>40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a:t>
              </a:r>
              <a:r>
                <a:rPr lang="en-US" sz="3000" dirty="0" err="1">
                  <a:solidFill>
                    <a:srgbClr val="737373"/>
                  </a:solidFill>
                  <a:latin typeface="Times New Roman" panose="02020603050405020304" pitchFamily="18" charset="0"/>
                  <a:cs typeface="Times New Roman" panose="02020603050405020304" pitchFamily="18" charset="0"/>
                </a:rPr>
                <a:t>thêm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hoặc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sử</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dụng</a:t>
              </a:r>
              <a:r>
                <a:rPr lang="en-US" sz="3000" dirty="0">
                  <a:solidFill>
                    <a:srgbClr val="737373"/>
                  </a:solidFill>
                  <a:latin typeface="Times New Roman" panose="02020603050405020304" pitchFamily="18" charset="0"/>
                  <a:cs typeface="Times New Roman" panose="02020603050405020304" pitchFamily="18" charset="0"/>
                </a:rPr>
                <a:t>.</a:t>
              </a:r>
            </a:p>
          </p:txBody>
        </p:sp>
        <p:grpSp>
          <p:nvGrpSpPr>
            <p:cNvPr id="10" name="Group 10"/>
            <p:cNvGrpSpPr/>
            <p:nvPr/>
          </p:nvGrpSpPr>
          <p:grpSpPr>
            <a:xfrm>
              <a:off x="0" y="1033853"/>
              <a:ext cx="791130" cy="792553"/>
              <a:chOff x="0" y="0"/>
              <a:chExt cx="6338595" cy="6350000"/>
            </a:xfrm>
          </p:grpSpPr>
          <p:sp>
            <p:nvSpPr>
              <p:cNvPr id="11" name="Freeform 11"/>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12" name="TextBox 12"/>
            <p:cNvSpPr txBox="1"/>
            <p:nvPr/>
          </p:nvSpPr>
          <p:spPr>
            <a:xfrm>
              <a:off x="116204" y="1055016"/>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2</a:t>
              </a:r>
            </a:p>
          </p:txBody>
        </p:sp>
        <p:sp>
          <p:nvSpPr>
            <p:cNvPr id="13" name="TextBox 13"/>
            <p:cNvSpPr txBox="1"/>
            <p:nvPr/>
          </p:nvSpPr>
          <p:spPr>
            <a:xfrm>
              <a:off x="1120215" y="2126970"/>
              <a:ext cx="14819725" cy="666750"/>
            </a:xfrm>
            <a:prstGeom prst="rect">
              <a:avLst/>
            </a:prstGeom>
          </p:spPr>
          <p:txBody>
            <a:bodyPr lIns="0" tIns="0" rIns="0" bIns="0" rtlCol="0" anchor="t">
              <a:spAutoFit/>
            </a:bodyPr>
            <a:lstStyle/>
            <a:p>
              <a:pPr algn="l">
                <a:lnSpc>
                  <a:spcPts val="4200"/>
                </a:lnSpc>
              </a:pPr>
              <a:r>
                <a:rPr lang="en-US" sz="3000" b="1" dirty="0">
                  <a:solidFill>
                    <a:srgbClr val="737373"/>
                  </a:solidFill>
                  <a:latin typeface="Times New Roman" panose="02020603050405020304" pitchFamily="18" charset="0"/>
                  <a:cs typeface="Times New Roman" panose="02020603050405020304" pitchFamily="18" charset="0"/>
                </a:rPr>
                <a:t>Gia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link Map </a:t>
              </a:r>
              <a:r>
                <a:rPr lang="en-US" sz="3000" b="1" dirty="0" err="1">
                  <a:solidFill>
                    <a:srgbClr val="737373"/>
                  </a:solidFill>
                  <a:latin typeface="Times New Roman" panose="02020603050405020304" pitchFamily="18" charset="0"/>
                  <a:cs typeface="Times New Roman" panose="02020603050405020304" pitchFamily="18" charset="0"/>
                </a:rPr>
                <a:t>khi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hết</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với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phí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gia</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hạn</a:t>
              </a:r>
              <a:r>
                <a:rPr lang="en-US" sz="3000" b="1" dirty="0">
                  <a:solidFill>
                    <a:srgbClr val="737373"/>
                  </a:solidFill>
                  <a:latin typeface="Times New Roman" panose="02020603050405020304" pitchFamily="18" charset="0"/>
                  <a:cs typeface="Times New Roman" panose="02020603050405020304" pitchFamily="18" charset="0"/>
                </a:rPr>
                <a:t>: </a:t>
              </a:r>
              <a:r>
                <a:rPr lang="en-US" sz="3000" dirty="0">
                  <a:solidFill>
                    <a:srgbClr val="737373"/>
                  </a:solidFill>
                  <a:latin typeface="Times New Roman" panose="02020603050405020304" pitchFamily="18" charset="0"/>
                  <a:cs typeface="Times New Roman" panose="02020603050405020304" pitchFamily="18" charset="0"/>
                </a:rPr>
                <a:t>300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a:t>
              </a:r>
              <a:r>
                <a:rPr lang="en-US" sz="3000" dirty="0" err="1">
                  <a:solidFill>
                    <a:srgbClr val="737373"/>
                  </a:solidFill>
                  <a:latin typeface="Times New Roman" panose="02020603050405020304" pitchFamily="18" charset="0"/>
                  <a:cs typeface="Times New Roman" panose="02020603050405020304" pitchFamily="18" charset="0"/>
                </a:rPr>
                <a:t>ngày</a:t>
              </a:r>
              <a:r>
                <a:rPr lang="en-US" sz="3000" dirty="0">
                  <a:solidFill>
                    <a:srgbClr val="737373"/>
                  </a:solidFill>
                  <a:latin typeface="Times New Roman" panose="02020603050405020304" pitchFamily="18" charset="0"/>
                  <a:cs typeface="Times New Roman" panose="02020603050405020304" pitchFamily="18" charset="0"/>
                </a:rPr>
                <a:t>.</a:t>
              </a:r>
            </a:p>
          </p:txBody>
        </p:sp>
        <p:grpSp>
          <p:nvGrpSpPr>
            <p:cNvPr id="14" name="Group 14"/>
            <p:cNvGrpSpPr/>
            <p:nvPr/>
          </p:nvGrpSpPr>
          <p:grpSpPr>
            <a:xfrm>
              <a:off x="0" y="2067707"/>
              <a:ext cx="791130" cy="792553"/>
              <a:chOff x="0" y="0"/>
              <a:chExt cx="6338595" cy="6350000"/>
            </a:xfrm>
          </p:grpSpPr>
          <p:sp>
            <p:nvSpPr>
              <p:cNvPr id="15" name="Freeform 15"/>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16" name="TextBox 16"/>
            <p:cNvSpPr txBox="1"/>
            <p:nvPr/>
          </p:nvSpPr>
          <p:spPr>
            <a:xfrm>
              <a:off x="116204" y="2088870"/>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3</a:t>
              </a:r>
            </a:p>
          </p:txBody>
        </p:sp>
        <p:sp>
          <p:nvSpPr>
            <p:cNvPr id="17" name="TextBox 17"/>
            <p:cNvSpPr txBox="1"/>
            <p:nvPr/>
          </p:nvSpPr>
          <p:spPr>
            <a:xfrm>
              <a:off x="1120215" y="3160823"/>
              <a:ext cx="14819725" cy="666750"/>
            </a:xfrm>
            <a:prstGeom prst="rect">
              <a:avLst/>
            </a:prstGeom>
          </p:spPr>
          <p:txBody>
            <a:bodyPr lIns="0" tIns="0" rIns="0" bIns="0" rtlCol="0" anchor="t">
              <a:spAutoFit/>
            </a:bodyPr>
            <a:lstStyle/>
            <a:p>
              <a:pPr algn="l">
                <a:lnSpc>
                  <a:spcPts val="4200"/>
                </a:lnSpc>
              </a:pPr>
              <a:r>
                <a:rPr lang="en-US" sz="3000" b="1" dirty="0" err="1">
                  <a:solidFill>
                    <a:srgbClr val="737373"/>
                  </a:solidFill>
                  <a:latin typeface="Times New Roman" panose="02020603050405020304" pitchFamily="18" charset="0"/>
                  <a:cs typeface="Times New Roman" panose="02020603050405020304" pitchFamily="18" charset="0"/>
                </a:rPr>
                <a:t>Thêm</a:t>
              </a:r>
              <a:r>
                <a:rPr lang="en-US" sz="3000" b="1" dirty="0">
                  <a:solidFill>
                    <a:srgbClr val="737373"/>
                  </a:solidFill>
                  <a:latin typeface="Times New Roman" panose="02020603050405020304" pitchFamily="18" charset="0"/>
                  <a:cs typeface="Times New Roman" panose="02020603050405020304" pitchFamily="18" charset="0"/>
                </a:rPr>
                <a:t>/</a:t>
              </a:r>
              <a:r>
                <a:rPr lang="en-US" sz="3000" b="1" dirty="0" err="1">
                  <a:solidFill>
                    <a:srgbClr val="737373"/>
                  </a:solidFill>
                  <a:latin typeface="Times New Roman" panose="02020603050405020304" pitchFamily="18" charset="0"/>
                  <a:cs typeface="Times New Roman" panose="02020603050405020304" pitchFamily="18" charset="0"/>
                </a:rPr>
                <a:t>tái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sử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dụng</a:t>
              </a:r>
              <a:r>
                <a:rPr lang="en-US" sz="3000" b="1" dirty="0">
                  <a:solidFill>
                    <a:srgbClr val="737373"/>
                  </a:solidFill>
                  <a:latin typeface="Times New Roman" panose="02020603050405020304" pitchFamily="18" charset="0"/>
                  <a:cs typeface="Times New Roman" panose="02020603050405020304" pitchFamily="18" charset="0"/>
                </a:rPr>
                <a:t> link Map: </a:t>
              </a:r>
              <a:r>
                <a:rPr lang="en-US" sz="3000" dirty="0">
                  <a:solidFill>
                    <a:srgbClr val="737373"/>
                  </a:solidFill>
                  <a:latin typeface="Times New Roman" panose="02020603050405020304" pitchFamily="18" charset="0"/>
                  <a:cs typeface="Times New Roman" panose="02020603050405020304" pitchFamily="18" charset="0"/>
                </a:rPr>
                <a:t>500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a:t>
              </a:r>
              <a:r>
                <a:rPr lang="en-US" sz="3000" dirty="0" err="1">
                  <a:solidFill>
                    <a:srgbClr val="737373"/>
                  </a:solidFill>
                  <a:latin typeface="Times New Roman" panose="02020603050405020304" pitchFamily="18" charset="0"/>
                  <a:cs typeface="Times New Roman" panose="02020603050405020304" pitchFamily="18" charset="0"/>
                </a:rPr>
                <a:t>thêm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hoặc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sử</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dụng</a:t>
              </a:r>
              <a:r>
                <a:rPr lang="en-US" sz="3000" dirty="0">
                  <a:solidFill>
                    <a:srgbClr val="737373"/>
                  </a:solidFill>
                  <a:latin typeface="Times New Roman" panose="02020603050405020304" pitchFamily="18" charset="0"/>
                  <a:cs typeface="Times New Roman" panose="02020603050405020304" pitchFamily="18" charset="0"/>
                </a:rPr>
                <a:t>.</a:t>
              </a:r>
            </a:p>
          </p:txBody>
        </p:sp>
        <p:grpSp>
          <p:nvGrpSpPr>
            <p:cNvPr id="18" name="Group 18"/>
            <p:cNvGrpSpPr/>
            <p:nvPr/>
          </p:nvGrpSpPr>
          <p:grpSpPr>
            <a:xfrm>
              <a:off x="0" y="3101560"/>
              <a:ext cx="791130" cy="792553"/>
              <a:chOff x="0" y="0"/>
              <a:chExt cx="6338595" cy="6350000"/>
            </a:xfrm>
          </p:grpSpPr>
          <p:sp>
            <p:nvSpPr>
              <p:cNvPr id="19" name="Freeform 19"/>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20" name="TextBox 20"/>
            <p:cNvSpPr txBox="1"/>
            <p:nvPr/>
          </p:nvSpPr>
          <p:spPr>
            <a:xfrm>
              <a:off x="116204" y="3122723"/>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4</a:t>
              </a:r>
            </a:p>
          </p:txBody>
        </p:sp>
        <p:sp>
          <p:nvSpPr>
            <p:cNvPr id="21" name="TextBox 21"/>
            <p:cNvSpPr txBox="1"/>
            <p:nvPr/>
          </p:nvSpPr>
          <p:spPr>
            <a:xfrm>
              <a:off x="1120215" y="4194676"/>
              <a:ext cx="14819725" cy="666750"/>
            </a:xfrm>
            <a:prstGeom prst="rect">
              <a:avLst/>
            </a:prstGeom>
          </p:spPr>
          <p:txBody>
            <a:bodyPr lIns="0" tIns="0" rIns="0" bIns="0" rtlCol="0" anchor="t">
              <a:spAutoFit/>
            </a:bodyPr>
            <a:lstStyle/>
            <a:p>
              <a:pPr algn="l">
                <a:lnSpc>
                  <a:spcPts val="4200"/>
                </a:lnSpc>
              </a:pPr>
              <a:r>
                <a:rPr lang="en-US" sz="3000" b="1" dirty="0" err="1">
                  <a:solidFill>
                    <a:srgbClr val="737373"/>
                  </a:solidFill>
                  <a:latin typeface="Times New Roman" panose="02020603050405020304" pitchFamily="18" charset="0"/>
                  <a:cs typeface="Times New Roman" panose="02020603050405020304" pitchFamily="18" charset="0"/>
                </a:rPr>
                <a:t>Trả</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phí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khi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nhận</a:t>
              </a:r>
              <a:r>
                <a:rPr lang="en-US" sz="3000" b="1" dirty="0">
                  <a:solidFill>
                    <a:srgbClr val="737373"/>
                  </a:solidFill>
                  <a:latin typeface="Times New Roman" panose="02020603050405020304" pitchFamily="18" charset="0"/>
                  <a:cs typeface="Times New Roman" panose="02020603050405020304" pitchFamily="18" charset="0"/>
                </a:rPr>
                <a:t> sub </a:t>
              </a:r>
              <a:r>
                <a:rPr lang="en-US" sz="3000" b="1" dirty="0" err="1">
                  <a:solidFill>
                    <a:srgbClr val="737373"/>
                  </a:solidFill>
                  <a:latin typeface="Times New Roman" panose="02020603050405020304" pitchFamily="18" charset="0"/>
                  <a:cs typeface="Times New Roman" panose="02020603050405020304" pitchFamily="18" charset="0"/>
                </a:rPr>
                <a:t>kênh</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Youtube</a:t>
              </a:r>
              <a:r>
                <a:rPr lang="en-US" sz="3000" b="1" dirty="0">
                  <a:solidFill>
                    <a:srgbClr val="737373"/>
                  </a:solidFill>
                  <a:latin typeface="Times New Roman" panose="02020603050405020304" pitchFamily="18" charset="0"/>
                  <a:cs typeface="Times New Roman" panose="02020603050405020304" pitchFamily="18" charset="0"/>
                </a:rPr>
                <a:t>: </a:t>
              </a:r>
              <a:r>
                <a:rPr lang="en-US" sz="3000" dirty="0">
                  <a:solidFill>
                    <a:srgbClr val="737373"/>
                  </a:solidFill>
                  <a:latin typeface="Times New Roman" panose="02020603050405020304" pitchFamily="18" charset="0"/>
                  <a:cs typeface="Times New Roman" panose="02020603050405020304" pitchFamily="18" charset="0"/>
                </a:rPr>
                <a:t>100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/sub.</a:t>
              </a:r>
            </a:p>
          </p:txBody>
        </p:sp>
        <p:grpSp>
          <p:nvGrpSpPr>
            <p:cNvPr id="22" name="Group 22"/>
            <p:cNvGrpSpPr/>
            <p:nvPr/>
          </p:nvGrpSpPr>
          <p:grpSpPr>
            <a:xfrm>
              <a:off x="0" y="4135413"/>
              <a:ext cx="791130" cy="792553"/>
              <a:chOff x="0" y="0"/>
              <a:chExt cx="6338595" cy="6350000"/>
            </a:xfrm>
          </p:grpSpPr>
          <p:sp>
            <p:nvSpPr>
              <p:cNvPr id="23" name="Freeform 23"/>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24" name="TextBox 24"/>
            <p:cNvSpPr txBox="1"/>
            <p:nvPr/>
          </p:nvSpPr>
          <p:spPr>
            <a:xfrm>
              <a:off x="116204" y="4156576"/>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5</a:t>
              </a:r>
            </a:p>
          </p:txBody>
        </p:sp>
        <p:sp>
          <p:nvSpPr>
            <p:cNvPr id="25" name="TextBox 25"/>
            <p:cNvSpPr txBox="1"/>
            <p:nvPr/>
          </p:nvSpPr>
          <p:spPr>
            <a:xfrm>
              <a:off x="1120215" y="5228529"/>
              <a:ext cx="14819725" cy="666750"/>
            </a:xfrm>
            <a:prstGeom prst="rect">
              <a:avLst/>
            </a:prstGeom>
          </p:spPr>
          <p:txBody>
            <a:bodyPr lIns="0" tIns="0" rIns="0" bIns="0" rtlCol="0" anchor="t">
              <a:spAutoFit/>
            </a:bodyPr>
            <a:lstStyle/>
            <a:p>
              <a:pPr algn="l">
                <a:lnSpc>
                  <a:spcPts val="4200"/>
                </a:lnSpc>
              </a:pPr>
              <a:r>
                <a:rPr lang="en-US" sz="3000" b="1" dirty="0" err="1">
                  <a:solidFill>
                    <a:srgbClr val="737373"/>
                  </a:solidFill>
                  <a:latin typeface="Times New Roman" panose="02020603050405020304" pitchFamily="18" charset="0"/>
                  <a:cs typeface="Times New Roman" panose="02020603050405020304" pitchFamily="18" charset="0"/>
                </a:rPr>
                <a:t>Trả</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phí</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khi</a:t>
              </a:r>
              <a:r>
                <a:rPr lang="en-US" sz="3000" b="1" dirty="0">
                  <a:solidFill>
                    <a:srgbClr val="737373"/>
                  </a:solidFill>
                  <a:latin typeface="Times New Roman" panose="02020603050405020304" pitchFamily="18" charset="0"/>
                  <a:cs typeface="Times New Roman" panose="02020603050405020304" pitchFamily="18" charset="0"/>
                </a:rPr>
                <a:t> </a:t>
              </a:r>
              <a:r>
                <a:rPr lang="en-US" sz="3000" b="1" dirty="0" err="1">
                  <a:solidFill>
                    <a:srgbClr val="737373"/>
                  </a:solidFill>
                  <a:latin typeface="Times New Roman" panose="02020603050405020304" pitchFamily="18" charset="0"/>
                  <a:cs typeface="Times New Roman" panose="02020603050405020304" pitchFamily="18" charset="0"/>
                </a:rPr>
                <a:t>nhận</a:t>
              </a:r>
              <a:r>
                <a:rPr lang="en-US" sz="3000" b="1" dirty="0">
                  <a:solidFill>
                    <a:srgbClr val="737373"/>
                  </a:solidFill>
                  <a:latin typeface="Times New Roman" panose="02020603050405020304" pitchFamily="18" charset="0"/>
                  <a:cs typeface="Times New Roman" panose="02020603050405020304" pitchFamily="18" charset="0"/>
                </a:rPr>
                <a:t> review Map: </a:t>
              </a:r>
              <a:r>
                <a:rPr lang="en-US" sz="3000" dirty="0">
                  <a:solidFill>
                    <a:srgbClr val="737373"/>
                  </a:solidFill>
                  <a:latin typeface="Times New Roman" panose="02020603050405020304" pitchFamily="18" charset="0"/>
                  <a:cs typeface="Times New Roman" panose="02020603050405020304" pitchFamily="18" charset="0"/>
                </a:rPr>
                <a:t>300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/review.</a:t>
              </a:r>
            </a:p>
          </p:txBody>
        </p:sp>
        <p:grpSp>
          <p:nvGrpSpPr>
            <p:cNvPr id="26" name="Group 26"/>
            <p:cNvGrpSpPr/>
            <p:nvPr/>
          </p:nvGrpSpPr>
          <p:grpSpPr>
            <a:xfrm>
              <a:off x="0" y="5169266"/>
              <a:ext cx="791130" cy="792553"/>
              <a:chOff x="0" y="0"/>
              <a:chExt cx="6338595" cy="6350000"/>
            </a:xfrm>
          </p:grpSpPr>
          <p:sp>
            <p:nvSpPr>
              <p:cNvPr id="27" name="Freeform 27"/>
              <p:cNvSpPr/>
              <p:nvPr/>
            </p:nvSpPr>
            <p:spPr>
              <a:xfrm>
                <a:off x="0" y="0"/>
                <a:ext cx="6338595" cy="6350000"/>
              </a:xfrm>
              <a:custGeom>
                <a:avLst/>
                <a:gdLst/>
                <a:ahLst/>
                <a:cxnLst/>
                <a:rect l="l" t="t" r="r" b="b"/>
                <a:pathLst>
                  <a:path w="6338595" h="6350000">
                    <a:moveTo>
                      <a:pt x="3169298" y="0"/>
                    </a:moveTo>
                    <a:cubicBezTo>
                      <a:pt x="1418943" y="0"/>
                      <a:pt x="0" y="1421496"/>
                      <a:pt x="0" y="3175000"/>
                    </a:cubicBezTo>
                    <a:cubicBezTo>
                      <a:pt x="0" y="4928504"/>
                      <a:pt x="1418943" y="6350000"/>
                      <a:pt x="3169298" y="6350000"/>
                    </a:cubicBezTo>
                    <a:cubicBezTo>
                      <a:pt x="4919652" y="6350000"/>
                      <a:pt x="6338595" y="4928504"/>
                      <a:pt x="6338595" y="3175000"/>
                    </a:cubicBezTo>
                    <a:cubicBezTo>
                      <a:pt x="6338595" y="1421496"/>
                      <a:pt x="4919652" y="0"/>
                      <a:pt x="3169298" y="0"/>
                    </a:cubicBezTo>
                    <a:close/>
                  </a:path>
                </a:pathLst>
              </a:custGeom>
              <a:solidFill>
                <a:srgbClr val="93A2A4"/>
              </a:solidFill>
            </p:spPr>
            <p:txBody>
              <a:bodyPr/>
              <a:lstStyle/>
              <a:p>
                <a:endParaRPr lang="en-US"/>
              </a:p>
            </p:txBody>
          </p:sp>
        </p:grpSp>
        <p:sp>
          <p:nvSpPr>
            <p:cNvPr id="28" name="TextBox 28"/>
            <p:cNvSpPr txBox="1"/>
            <p:nvPr/>
          </p:nvSpPr>
          <p:spPr>
            <a:xfrm>
              <a:off x="116204" y="5190429"/>
              <a:ext cx="558722" cy="654977"/>
            </a:xfrm>
            <a:prstGeom prst="rect">
              <a:avLst/>
            </a:prstGeom>
          </p:spPr>
          <p:txBody>
            <a:bodyPr lIns="0" tIns="0" rIns="0" bIns="0" rtlCol="0" anchor="t">
              <a:spAutoFit/>
            </a:bodyPr>
            <a:lstStyle/>
            <a:p>
              <a:pPr algn="ctr">
                <a:lnSpc>
                  <a:spcPts val="4351"/>
                </a:lnSpc>
              </a:pPr>
              <a:r>
                <a:rPr lang="en-US" sz="2771">
                  <a:solidFill>
                    <a:srgbClr val="FFFFFF"/>
                  </a:solidFill>
                  <a:latin typeface="Canva Sans Bold"/>
                </a:rPr>
                <a:t>6</a:t>
              </a:r>
            </a:p>
          </p:txBody>
        </p:sp>
      </p:grpSp>
      <p:sp>
        <p:nvSpPr>
          <p:cNvPr id="29" name="TextBox 29"/>
          <p:cNvSpPr txBox="1"/>
          <p:nvPr/>
        </p:nvSpPr>
        <p:spPr>
          <a:xfrm>
            <a:off x="17629458" y="9538693"/>
            <a:ext cx="442079"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33</a:t>
            </a:r>
          </a:p>
        </p:txBody>
      </p:sp>
      <p:sp>
        <p:nvSpPr>
          <p:cNvPr id="30" name="Freeform 30"/>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CÁC TÍNH NĂNG</a:t>
            </a:r>
          </a:p>
        </p:txBody>
      </p:sp>
      <p:sp>
        <p:nvSpPr>
          <p:cNvPr id="3" name="TextBox 3"/>
          <p:cNvSpPr txBox="1"/>
          <p:nvPr/>
        </p:nvSpPr>
        <p:spPr>
          <a:xfrm>
            <a:off x="1897380" y="2225992"/>
            <a:ext cx="5979359" cy="587375"/>
          </a:xfrm>
          <a:prstGeom prst="rect">
            <a:avLst/>
          </a:prstGeom>
        </p:spPr>
        <p:txBody>
          <a:bodyPr lIns="0" tIns="0" rIns="0" bIns="0" rtlCol="0" anchor="t">
            <a:spAutoFit/>
          </a:bodyPr>
          <a:lstStyle/>
          <a:p>
            <a:pPr algn="l">
              <a:lnSpc>
                <a:spcPts val="4899"/>
              </a:lnSpc>
            </a:pPr>
            <a:r>
              <a:rPr lang="en-US" sz="3499" dirty="0" err="1">
                <a:solidFill>
                  <a:srgbClr val="737373"/>
                </a:solidFill>
                <a:latin typeface="Times New Roman" panose="02020603050405020304" pitchFamily="18" charset="0"/>
                <a:cs typeface="Times New Roman" panose="02020603050405020304" pitchFamily="18" charset="0"/>
              </a:rPr>
              <a:t>Đơn</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vị</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trao</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đổi</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các</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tác</a:t>
            </a:r>
            <a:r>
              <a:rPr lang="en-US" sz="3499" dirty="0">
                <a:solidFill>
                  <a:srgbClr val="737373"/>
                </a:solidFill>
                <a:latin typeface="Times New Roman" panose="02020603050405020304" pitchFamily="18" charset="0"/>
                <a:cs typeface="Times New Roman" panose="02020603050405020304" pitchFamily="18" charset="0"/>
              </a:rPr>
              <a:t> </a:t>
            </a:r>
            <a:r>
              <a:rPr lang="en-US" sz="3499" dirty="0" err="1">
                <a:solidFill>
                  <a:srgbClr val="737373"/>
                </a:solidFill>
                <a:latin typeface="Times New Roman" panose="02020603050405020304" pitchFamily="18" charset="0"/>
                <a:cs typeface="Times New Roman" panose="02020603050405020304" pitchFamily="18" charset="0"/>
              </a:rPr>
              <a:t>vụ</a:t>
            </a:r>
            <a:endParaRPr lang="en-US" sz="3499" dirty="0">
              <a:solidFill>
                <a:srgbClr val="737373"/>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1811165" y="4095750"/>
            <a:ext cx="14912042" cy="3181350"/>
          </a:xfrm>
          <a:prstGeom prst="rect">
            <a:avLst/>
          </a:prstGeom>
        </p:spPr>
        <p:txBody>
          <a:bodyPr lIns="0" tIns="0" rIns="0" bIns="0" rtlCol="0" anchor="t">
            <a:spAutoFit/>
          </a:bodyPr>
          <a:lstStyle/>
          <a:p>
            <a:pPr marL="647700" lvl="1" indent="-323850" algn="just">
              <a:lnSpc>
                <a:spcPts val="4200"/>
              </a:lnSpc>
              <a:buFont typeface="Arial"/>
              <a:buChar char="•"/>
            </a:pP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Khi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hết</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thịt</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số</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thịt</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âm</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Không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nhận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được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tương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tác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từ</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cộng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đồng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không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thể</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thực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hiện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các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thao</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tác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thêm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tái</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sử</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dụng</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gia</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hạn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link,...</a:t>
            </a:r>
          </a:p>
          <a:p>
            <a:pPr algn="just">
              <a:lnSpc>
                <a:spcPts val="4200"/>
              </a:lnSpc>
            </a:pPr>
            <a:endPar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endParaRPr>
          </a:p>
          <a:p>
            <a:pPr marL="647700" lvl="1" indent="-323850" algn="just">
              <a:lnSpc>
                <a:spcPts val="4200"/>
              </a:lnSpc>
              <a:buFont typeface="Arial"/>
              <a:buChar char="•"/>
            </a:pP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Cày</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thịt</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Khai</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báo</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một</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vài</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Gmail -&gt;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bấm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CHẠY -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cắm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phần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mềm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chạy</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liên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tục</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a:t>
            </a:r>
          </a:p>
          <a:p>
            <a:pPr algn="just">
              <a:lnSpc>
                <a:spcPts val="4200"/>
              </a:lnSpc>
            </a:pPr>
            <a:endPar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endParaRPr>
          </a:p>
          <a:p>
            <a:pPr marL="647700" lvl="1" indent="-323850" algn="just">
              <a:lnSpc>
                <a:spcPts val="4200"/>
              </a:lnSpc>
              <a:buFont typeface="Arial"/>
              <a:buChar char="•"/>
            </a:pP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Mua </a:t>
            </a:r>
            <a:r>
              <a:rPr lang="en-US" sz="3000" b="1"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thịt</a:t>
            </a:r>
            <a:r>
              <a:rPr lang="en-US" sz="3000" b="1"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rPr>
              <a:t>N</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ạp</a:t>
            </a:r>
            <a:r>
              <a:rPr lang="en-US" sz="3000" u="sng" dirty="0">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 </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tiền</a:t>
            </a:r>
            <a:r>
              <a:rPr lang="en-US" sz="3000" u="sng" dirty="0">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 </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vào</a:t>
            </a:r>
            <a:r>
              <a:rPr lang="en-US" sz="3000" u="sng" dirty="0">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 </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tài</a:t>
            </a:r>
            <a:r>
              <a:rPr lang="en-US" sz="3000" u="sng" dirty="0">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 </a:t>
            </a:r>
            <a:r>
              <a:rPr lang="en-US" sz="3000" u="sng" dirty="0" err="1">
                <a:solidFill>
                  <a:srgbClr val="0070C0"/>
                </a:solidFill>
                <a:latin typeface="Times New Roman" panose="02020603050405020304" pitchFamily="18" charset="0"/>
                <a:ea typeface="Dotum" panose="020B0600000101010101" pitchFamily="34" charset="-127"/>
                <a:cs typeface="Times New Roman" panose="02020603050405020304" pitchFamily="18" charset="0"/>
                <a:hlinkClick r:id="rId2" tooltip="https://seoiclick.com/thanh-toan">
                  <a:extLst>
                    <a:ext uri="{A12FA001-AC4F-418D-AE19-62706E023703}">
                      <ahyp:hlinkClr xmlns:ahyp="http://schemas.microsoft.com/office/drawing/2018/hyperlinkcolor" val="tx"/>
                    </a:ext>
                  </a:extLst>
                </a:hlinkClick>
              </a:rPr>
              <a:t>khoản</a:t>
            </a:r>
            <a:r>
              <a:rPr lang="en-US" sz="3000" dirty="0">
                <a:solidFill>
                  <a:srgbClr val="0070C0"/>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-&gt;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bấm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mua</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thịt</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trên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phần</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 </a:t>
            </a:r>
            <a:r>
              <a:rPr lang="en-US" sz="3000" dirty="0" err="1">
                <a:solidFill>
                  <a:srgbClr val="737373"/>
                </a:solidFill>
                <a:latin typeface="Times New Roman" panose="02020603050405020304" pitchFamily="18" charset="0"/>
                <a:ea typeface="Dotum" panose="020B0600000101010101" pitchFamily="34" charset="-127"/>
                <a:cs typeface="Times New Roman" panose="02020603050405020304" pitchFamily="18" charset="0"/>
              </a:rPr>
              <a:t>mềm</a:t>
            </a:r>
            <a:r>
              <a:rPr lang="en-US" sz="3000" dirty="0">
                <a:solidFill>
                  <a:srgbClr val="737373"/>
                </a:solidFill>
                <a:latin typeface="Times New Roman" panose="02020603050405020304" pitchFamily="18" charset="0"/>
                <a:ea typeface="Dotum" panose="020B0600000101010101" pitchFamily="34" charset="-127"/>
                <a:cs typeface="Times New Roman" panose="02020603050405020304" pitchFamily="18" charset="0"/>
              </a:rPr>
              <a:t>.</a:t>
            </a:r>
          </a:p>
        </p:txBody>
      </p:sp>
      <p:sp>
        <p:nvSpPr>
          <p:cNvPr id="5" name="TextBox 5"/>
          <p:cNvSpPr txBox="1"/>
          <p:nvPr/>
        </p:nvSpPr>
        <p:spPr>
          <a:xfrm>
            <a:off x="17624696" y="9538693"/>
            <a:ext cx="451604"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34</a:t>
            </a:r>
          </a:p>
        </p:txBody>
      </p:sp>
      <p:sp>
        <p:nvSpPr>
          <p:cNvPr id="6" name="Freeform 6"/>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807828" y="4438650"/>
            <a:ext cx="8993679" cy="2813050"/>
          </a:xfrm>
          <a:prstGeom prst="rect">
            <a:avLst/>
          </a:prstGeom>
        </p:spPr>
        <p:txBody>
          <a:bodyPr lIns="0" tIns="0" rIns="0" bIns="0" rtlCol="0" anchor="t">
            <a:spAutoFit/>
          </a:bodyPr>
          <a:lstStyle/>
          <a:p>
            <a:pPr algn="r">
              <a:lnSpc>
                <a:spcPts val="10999"/>
              </a:lnSpc>
            </a:pPr>
            <a:r>
              <a:rPr lang="en-US" sz="9999" b="1" dirty="0">
                <a:solidFill>
                  <a:srgbClr val="FFFFFF"/>
                </a:solidFill>
                <a:latin typeface="Times New Roman" panose="02020603050405020304" pitchFamily="18" charset="0"/>
                <a:cs typeface="Times New Roman" panose="02020603050405020304" pitchFamily="18" charset="0"/>
              </a:rPr>
              <a:t>CÔNG CỤ </a:t>
            </a:r>
          </a:p>
          <a:p>
            <a:pPr algn="r">
              <a:lnSpc>
                <a:spcPts val="10999"/>
              </a:lnSpc>
            </a:pPr>
            <a:r>
              <a:rPr lang="en-US" sz="9999" b="1" dirty="0">
                <a:solidFill>
                  <a:srgbClr val="FFFFFF"/>
                </a:solidFill>
                <a:latin typeface="Times New Roman" panose="02020603050405020304" pitchFamily="18" charset="0"/>
                <a:cs typeface="Times New Roman" panose="02020603050405020304" pitchFamily="18" charset="0"/>
              </a:rPr>
              <a:t>TRAFFIC4SEO</a:t>
            </a:r>
          </a:p>
        </p:txBody>
      </p:sp>
      <p:sp>
        <p:nvSpPr>
          <p:cNvPr id="6" name="TextBox 6"/>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Canva Sans Bold"/>
              </a:rPr>
              <a:t>02.</a:t>
            </a:r>
          </a:p>
        </p:txBody>
      </p:sp>
      <p:sp>
        <p:nvSpPr>
          <p:cNvPr id="7" name="Freeform 7"/>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7627434" y="9538693"/>
            <a:ext cx="44612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35</a:t>
            </a:r>
          </a:p>
        </p:txBody>
      </p:sp>
      <p:sp>
        <p:nvSpPr>
          <p:cNvPr id="10" name="Freeform 10"/>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17556" y="2346799"/>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TRAFFIC LÀ GÌ?</a:t>
            </a:r>
          </a:p>
        </p:txBody>
      </p:sp>
      <p:grpSp>
        <p:nvGrpSpPr>
          <p:cNvPr id="4" name="Group 4"/>
          <p:cNvGrpSpPr/>
          <p:nvPr/>
        </p:nvGrpSpPr>
        <p:grpSpPr>
          <a:xfrm>
            <a:off x="2158004" y="4054514"/>
            <a:ext cx="13971992" cy="4040227"/>
            <a:chOff x="0" y="0"/>
            <a:chExt cx="18629323" cy="5386969"/>
          </a:xfrm>
        </p:grpSpPr>
        <p:sp>
          <p:nvSpPr>
            <p:cNvPr id="5" name="Freeform 5"/>
            <p:cNvSpPr/>
            <p:nvPr/>
          </p:nvSpPr>
          <p:spPr>
            <a:xfrm>
              <a:off x="11446697" y="0"/>
              <a:ext cx="7182626" cy="5386969"/>
            </a:xfrm>
            <a:custGeom>
              <a:avLst/>
              <a:gdLst/>
              <a:ahLst/>
              <a:cxnLst/>
              <a:rect l="l" t="t" r="r" b="b"/>
              <a:pathLst>
                <a:path w="7182626" h="5386969">
                  <a:moveTo>
                    <a:pt x="0" y="0"/>
                  </a:moveTo>
                  <a:lnTo>
                    <a:pt x="7182626" y="0"/>
                  </a:lnTo>
                  <a:lnTo>
                    <a:pt x="7182626" y="5386969"/>
                  </a:lnTo>
                  <a:lnTo>
                    <a:pt x="0" y="5386969"/>
                  </a:lnTo>
                  <a:lnTo>
                    <a:pt x="0" y="0"/>
                  </a:lnTo>
                  <a:close/>
                </a:path>
              </a:pathLst>
            </a:custGeom>
            <a:blipFill>
              <a:blip r:embed="rId4"/>
              <a:stretch>
                <a:fillRect t="-9103" b="-9103"/>
              </a:stretch>
            </a:blipFill>
          </p:spPr>
          <p:txBody>
            <a:bodyPr/>
            <a:lstStyle/>
            <a:p>
              <a:endParaRPr lang="en-US"/>
            </a:p>
          </p:txBody>
        </p:sp>
        <p:sp>
          <p:nvSpPr>
            <p:cNvPr id="6" name="TextBox 6"/>
            <p:cNvSpPr txBox="1"/>
            <p:nvPr/>
          </p:nvSpPr>
          <p:spPr>
            <a:xfrm>
              <a:off x="0" y="197935"/>
              <a:ext cx="11446697" cy="4933950"/>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Là</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thuật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ngữ</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ám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chỉ</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lượng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truy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cập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vào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một</a:t>
              </a:r>
              <a:r>
                <a:rPr lang="en-US" sz="3000" dirty="0">
                  <a:solidFill>
                    <a:srgbClr val="737373"/>
                  </a:solidFill>
                  <a:latin typeface="Times New Roman" panose="02020603050405020304" pitchFamily="18" charset="0"/>
                  <a:cs typeface="Times New Roman" panose="02020603050405020304" pitchFamily="18" charset="0"/>
                </a:rPr>
                <a:t> website.</a:t>
              </a:r>
            </a:p>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Là</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báo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về</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thành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quả</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của</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chiến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dịch</a:t>
              </a:r>
              <a:r>
                <a:rPr lang="en-US" sz="3000" dirty="0">
                  <a:solidFill>
                    <a:srgbClr val="737373"/>
                  </a:solidFill>
                  <a:latin typeface="Times New Roman" panose="02020603050405020304" pitchFamily="18" charset="0"/>
                  <a:cs typeface="Times New Roman" panose="02020603050405020304" pitchFamily="18" charset="0"/>
                </a:rPr>
                <a:t> SEO, </a:t>
              </a:r>
              <a:r>
                <a:rPr lang="en-US" sz="3000" dirty="0" err="1">
                  <a:solidFill>
                    <a:srgbClr val="737373"/>
                  </a:solidFill>
                  <a:latin typeface="Times New Roman" panose="02020603050405020304" pitchFamily="18" charset="0"/>
                  <a:cs typeface="Times New Roman" panose="02020603050405020304" pitchFamily="18" charset="0"/>
                </a:rPr>
                <a:t>quảng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cáo</a:t>
              </a:r>
              <a:r>
                <a:rPr lang="en-US" sz="3000" dirty="0">
                  <a:solidFill>
                    <a:srgbClr val="737373"/>
                  </a:solidFill>
                  <a:latin typeface="Times New Roman" panose="02020603050405020304" pitchFamily="18" charset="0"/>
                  <a:cs typeface="Times New Roman" panose="02020603050405020304" pitchFamily="18" charset="0"/>
                </a:rPr>
                <a:t>,... </a:t>
              </a:r>
            </a:p>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Chỉ</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số</a:t>
              </a:r>
              <a:r>
                <a:rPr lang="en-US" sz="3000" dirty="0">
                  <a:solidFill>
                    <a:srgbClr val="737373"/>
                  </a:solidFill>
                  <a:latin typeface="Times New Roman" panose="02020603050405020304" pitchFamily="18" charset="0"/>
                  <a:cs typeface="Times New Roman" panose="02020603050405020304" pitchFamily="18" charset="0"/>
                </a:rPr>
                <a:t> traffic </a:t>
              </a:r>
              <a:r>
                <a:rPr lang="en-US" sz="3000" dirty="0" err="1">
                  <a:solidFill>
                    <a:srgbClr val="737373"/>
                  </a:solidFill>
                  <a:latin typeface="Times New Roman" panose="02020603050405020304" pitchFamily="18" charset="0"/>
                  <a:cs typeface="Times New Roman" panose="02020603050405020304" pitchFamily="18" charset="0"/>
                </a:rPr>
                <a:t>được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hiển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thị</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thông</a:t>
              </a:r>
              <a:r>
                <a:rPr lang="en-US" sz="3000" dirty="0">
                  <a:solidFill>
                    <a:srgbClr val="737373"/>
                  </a:solidFill>
                  <a:latin typeface="Times New Roman" panose="02020603050405020304" pitchFamily="18" charset="0"/>
                  <a:cs typeface="Times New Roman" panose="02020603050405020304" pitchFamily="18" charset="0"/>
                </a:rPr>
                <a:t> qua SEO Google Analytics.</a:t>
              </a:r>
            </a:p>
            <a:p>
              <a:pPr marL="647700" lvl="1" indent="-323850" algn="l">
                <a:lnSpc>
                  <a:spcPts val="4200"/>
                </a:lnSpc>
                <a:buFont typeface="Arial"/>
                <a:buChar char="•"/>
              </a:pPr>
              <a:r>
                <a:rPr lang="en-US" sz="3000" dirty="0">
                  <a:solidFill>
                    <a:srgbClr val="737373"/>
                  </a:solidFill>
                  <a:latin typeface="Times New Roman" panose="02020603050405020304" pitchFamily="18" charset="0"/>
                  <a:cs typeface="Times New Roman" panose="02020603050405020304" pitchFamily="18" charset="0"/>
                </a:rPr>
                <a:t>Traffic </a:t>
              </a:r>
              <a:r>
                <a:rPr lang="en-US" sz="3000" dirty="0" err="1">
                  <a:solidFill>
                    <a:srgbClr val="737373"/>
                  </a:solidFill>
                  <a:latin typeface="Times New Roman" panose="02020603050405020304" pitchFamily="18" charset="0"/>
                  <a:cs typeface="Times New Roman" panose="02020603050405020304" pitchFamily="18" charset="0"/>
                </a:rPr>
                <a:t>được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tính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toàn</a:t>
              </a:r>
              <a:r>
                <a:rPr lang="en-US" sz="3000" dirty="0">
                  <a:solidFill>
                    <a:srgbClr val="737373"/>
                  </a:solidFill>
                  <a:latin typeface="Times New Roman" panose="02020603050405020304" pitchFamily="18" charset="0"/>
                  <a:cs typeface="Times New Roman" panose="02020603050405020304" pitchFamily="18" charset="0"/>
                </a:rPr>
                <a:t> site. </a:t>
              </a:r>
            </a:p>
          </p:txBody>
        </p:sp>
      </p:grpSp>
      <p:sp>
        <p:nvSpPr>
          <p:cNvPr id="7" name="Freeform 7"/>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7617433" y="9538693"/>
            <a:ext cx="466130"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17556" y="2346799"/>
            <a:ext cx="6726444" cy="638181"/>
          </a:xfrm>
          <a:prstGeom prst="rect">
            <a:avLst/>
          </a:prstGeom>
        </p:spPr>
        <p:txBody>
          <a:bodyPr lIns="0" tIns="0" rIns="0" bIns="0" rtlCol="0" anchor="t">
            <a:spAutoFit/>
          </a:bodyPr>
          <a:lstStyle/>
          <a:p>
            <a:pPr algn="l">
              <a:lnSpc>
                <a:spcPts val="4950"/>
              </a:lnSpc>
            </a:pPr>
            <a:r>
              <a:rPr lang="en-US" sz="4500">
                <a:solidFill>
                  <a:srgbClr val="8CA9AD"/>
                </a:solidFill>
                <a:latin typeface="Canva Sans Bold"/>
              </a:rPr>
              <a:t>TRAFFIC4SEO LÀ GÌ?</a:t>
            </a:r>
          </a:p>
        </p:txBody>
      </p:sp>
      <p:grpSp>
        <p:nvGrpSpPr>
          <p:cNvPr id="4" name="Group 4"/>
          <p:cNvGrpSpPr/>
          <p:nvPr/>
        </p:nvGrpSpPr>
        <p:grpSpPr>
          <a:xfrm>
            <a:off x="2466135" y="4135244"/>
            <a:ext cx="13355730" cy="3618831"/>
            <a:chOff x="0" y="0"/>
            <a:chExt cx="17807641" cy="4825108"/>
          </a:xfrm>
        </p:grpSpPr>
        <p:sp>
          <p:nvSpPr>
            <p:cNvPr id="5" name="Freeform 5"/>
            <p:cNvSpPr/>
            <p:nvPr/>
          </p:nvSpPr>
          <p:spPr>
            <a:xfrm>
              <a:off x="10441063" y="0"/>
              <a:ext cx="7366577" cy="4825108"/>
            </a:xfrm>
            <a:custGeom>
              <a:avLst/>
              <a:gdLst/>
              <a:ahLst/>
              <a:cxnLst/>
              <a:rect l="l" t="t" r="r" b="b"/>
              <a:pathLst>
                <a:path w="7366577" h="4825108">
                  <a:moveTo>
                    <a:pt x="0" y="0"/>
                  </a:moveTo>
                  <a:lnTo>
                    <a:pt x="7366578" y="0"/>
                  </a:lnTo>
                  <a:lnTo>
                    <a:pt x="7366578" y="4825108"/>
                  </a:lnTo>
                  <a:lnTo>
                    <a:pt x="0" y="482510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0" y="983804"/>
              <a:ext cx="9967551" cy="2800350"/>
            </a:xfrm>
            <a:prstGeom prst="rect">
              <a:avLst/>
            </a:prstGeom>
          </p:spPr>
          <p:txBody>
            <a:bodyPr lIns="0" tIns="0" rIns="0" bIns="0" rtlCol="0" anchor="t">
              <a:spAutoFit/>
            </a:bodyPr>
            <a:lstStyle/>
            <a:p>
              <a:pPr algn="l">
                <a:lnSpc>
                  <a:spcPts val="4200"/>
                </a:lnSpc>
              </a:pPr>
              <a:r>
                <a:rPr lang="en-US" sz="3000" dirty="0" err="1">
                  <a:solidFill>
                    <a:srgbClr val="737373"/>
                  </a:solidFill>
                  <a:latin typeface="Times New Roman" panose="02020603050405020304" pitchFamily="18" charset="0"/>
                  <a:cs typeface="Times New Roman" panose="02020603050405020304" pitchFamily="18" charset="0"/>
                </a:rPr>
                <a:t>Là</a:t>
              </a:r>
              <a:r>
                <a:rPr lang="en-US" sz="3000" dirty="0">
                  <a:solidFill>
                    <a:srgbClr val="737373"/>
                  </a:solidFill>
                  <a:latin typeface="Times New Roman" panose="02020603050405020304" pitchFamily="18" charset="0"/>
                  <a:cs typeface="Times New Roman" panose="02020603050405020304" pitchFamily="18" charset="0"/>
                </a:rPr>
                <a:t> 1 </a:t>
              </a:r>
              <a:r>
                <a:rPr lang="en-US" sz="3000" dirty="0" err="1">
                  <a:solidFill>
                    <a:srgbClr val="737373"/>
                  </a:solidFill>
                  <a:latin typeface="Times New Roman" panose="02020603050405020304" pitchFamily="18" charset="0"/>
                  <a:cs typeface="Times New Roman" panose="02020603050405020304" pitchFamily="18" charset="0"/>
                </a:rPr>
                <a:t>công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cụ</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giúp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thành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viên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trao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đổi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lượt</a:t>
              </a:r>
              <a:r>
                <a:rPr lang="en-US" sz="3000" dirty="0">
                  <a:solidFill>
                    <a:srgbClr val="737373"/>
                  </a:solidFill>
                  <a:latin typeface="Times New Roman" panose="02020603050405020304" pitchFamily="18" charset="0"/>
                  <a:cs typeface="Times New Roman" panose="02020603050405020304" pitchFamily="18" charset="0"/>
                </a:rPr>
                <a:t> view </a:t>
              </a:r>
              <a:r>
                <a:rPr lang="en-US" sz="3000" dirty="0" err="1">
                  <a:solidFill>
                    <a:srgbClr val="737373"/>
                  </a:solidFill>
                  <a:latin typeface="Times New Roman" panose="02020603050405020304" pitchFamily="18" charset="0"/>
                  <a:cs typeface="Times New Roman" panose="02020603050405020304" pitchFamily="18" charset="0"/>
                </a:rPr>
                <a:t>với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nhau</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thông</a:t>
              </a:r>
              <a:r>
                <a:rPr lang="en-US" sz="3000" dirty="0">
                  <a:solidFill>
                    <a:srgbClr val="737373"/>
                  </a:solidFill>
                  <a:latin typeface="Times New Roman" panose="02020603050405020304" pitchFamily="18" charset="0"/>
                  <a:cs typeface="Times New Roman" panose="02020603050405020304" pitchFamily="18" charset="0"/>
                </a:rPr>
                <a:t> qua 1 </a:t>
              </a:r>
              <a:r>
                <a:rPr lang="en-US" sz="3000" dirty="0" err="1">
                  <a:solidFill>
                    <a:srgbClr val="737373"/>
                  </a:solidFill>
                  <a:latin typeface="Times New Roman" panose="02020603050405020304" pitchFamily="18" charset="0"/>
                  <a:cs typeface="Times New Roman" panose="02020603050405020304" pitchFamily="18" charset="0"/>
                </a:rPr>
                <a:t>hệ</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thống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giúp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cung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cấp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lượt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truy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cập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đến</a:t>
              </a:r>
              <a:r>
                <a:rPr lang="en-US" sz="3000" dirty="0">
                  <a:solidFill>
                    <a:srgbClr val="737373"/>
                  </a:solidFill>
                  <a:latin typeface="Times New Roman" panose="02020603050405020304" pitchFamily="18" charset="0"/>
                  <a:cs typeface="Times New Roman" panose="02020603050405020304" pitchFamily="18" charset="0"/>
                </a:rPr>
                <a:t> website </a:t>
              </a:r>
              <a:r>
                <a:rPr lang="en-US" sz="3000" dirty="0" err="1">
                  <a:solidFill>
                    <a:srgbClr val="737373"/>
                  </a:solidFill>
                  <a:latin typeface="Times New Roman" panose="02020603050405020304" pitchFamily="18" charset="0"/>
                  <a:cs typeface="Times New Roman" panose="02020603050405020304" pitchFamily="18" charset="0"/>
                </a:rPr>
                <a:t>của</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bạn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một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cách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tự</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động</a:t>
              </a:r>
              <a:r>
                <a:rPr lang="en-US" sz="3000" dirty="0">
                  <a:solidFill>
                    <a:srgbClr val="737373"/>
                  </a:solidFill>
                  <a:latin typeface="Times New Roman" panose="02020603050405020304" pitchFamily="18" charset="0"/>
                  <a:cs typeface="Times New Roman" panose="02020603050405020304" pitchFamily="18" charset="0"/>
                </a:rPr>
                <a:t>.</a:t>
              </a:r>
            </a:p>
          </p:txBody>
        </p:sp>
      </p:grpSp>
      <p:sp>
        <p:nvSpPr>
          <p:cNvPr id="7" name="Freeform 7"/>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7646008" y="9538693"/>
            <a:ext cx="408980"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Minimalist Dots Shapes"/>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dirty="0">
                <a:solidFill>
                  <a:srgbClr val="8CA9AD"/>
                </a:solidFill>
                <a:latin typeface="Canva Sans Bold"/>
              </a:rPr>
              <a:t>CÁC TÍNH NĂNG</a:t>
            </a:r>
          </a:p>
        </p:txBody>
      </p:sp>
      <p:grpSp>
        <p:nvGrpSpPr>
          <p:cNvPr id="4" name="Group 4"/>
          <p:cNvGrpSpPr/>
          <p:nvPr/>
        </p:nvGrpSpPr>
        <p:grpSpPr>
          <a:xfrm>
            <a:off x="2060755" y="2825633"/>
            <a:ext cx="14166491" cy="5578122"/>
            <a:chOff x="0" y="0"/>
            <a:chExt cx="18888655" cy="7437496"/>
          </a:xfrm>
        </p:grpSpPr>
        <p:sp>
          <p:nvSpPr>
            <p:cNvPr id="5" name="TextBox 5"/>
            <p:cNvSpPr txBox="1"/>
            <p:nvPr/>
          </p:nvSpPr>
          <p:spPr>
            <a:xfrm>
              <a:off x="1407676" y="28437"/>
              <a:ext cx="15482863" cy="666750"/>
            </a:xfrm>
            <a:prstGeom prst="rect">
              <a:avLst/>
            </a:prstGeom>
          </p:spPr>
          <p:txBody>
            <a:bodyPr lIns="0" tIns="0" rIns="0" bIns="0" rtlCol="0" anchor="t">
              <a:spAutoFit/>
            </a:bodyPr>
            <a:lstStyle/>
            <a:p>
              <a:pPr algn="l">
                <a:lnSpc>
                  <a:spcPts val="4200"/>
                </a:lnSpc>
              </a:pPr>
              <a:r>
                <a:rPr lang="en-US" sz="3000" dirty="0">
                  <a:solidFill>
                    <a:srgbClr val="737373"/>
                  </a:solidFill>
                  <a:latin typeface="Canva Sans"/>
                </a:rPr>
                <a:t>Cung </a:t>
              </a:r>
              <a:r>
                <a:rPr lang="en-US" sz="3000" dirty="0" err="1">
                  <a:solidFill>
                    <a:srgbClr val="737373"/>
                  </a:solidFill>
                  <a:latin typeface="Canva Sans"/>
                </a:rPr>
                <a:t>cấp</a:t>
              </a:r>
              <a:r>
                <a:rPr lang="en-US" sz="3000" dirty="0">
                  <a:solidFill>
                    <a:srgbClr val="737373"/>
                  </a:solidFill>
                  <a:latin typeface="Canva Sans"/>
                </a:rPr>
                <a:t> website </a:t>
              </a:r>
              <a:r>
                <a:rPr lang="en-US" sz="3000" dirty="0" err="1">
                  <a:solidFill>
                    <a:srgbClr val="737373"/>
                  </a:solidFill>
                  <a:latin typeface="Canva Sans"/>
                </a:rPr>
                <a:t>với</a:t>
              </a:r>
              <a:r>
                <a:rPr lang="en-US" sz="3000" dirty="0">
                  <a:solidFill>
                    <a:srgbClr val="737373"/>
                  </a:solidFill>
                  <a:latin typeface="Canva Sans"/>
                </a:rPr>
                <a:t> </a:t>
              </a:r>
              <a:r>
                <a:rPr lang="en-US" sz="3000" dirty="0" err="1">
                  <a:solidFill>
                    <a:srgbClr val="737373"/>
                  </a:solidFill>
                  <a:latin typeface="Canva Sans"/>
                </a:rPr>
                <a:t>lượng</a:t>
              </a:r>
              <a:r>
                <a:rPr lang="en-US" sz="3000" dirty="0">
                  <a:solidFill>
                    <a:srgbClr val="737373"/>
                  </a:solidFill>
                  <a:latin typeface="Canva Sans"/>
                </a:rPr>
                <a:t> </a:t>
              </a:r>
              <a:r>
                <a:rPr lang="en-US" sz="3000" dirty="0" err="1">
                  <a:solidFill>
                    <a:srgbClr val="737373"/>
                  </a:solidFill>
                  <a:latin typeface="Canva Sans"/>
                </a:rPr>
                <a:t>truy</a:t>
              </a:r>
              <a:r>
                <a:rPr lang="en-US" sz="3000" dirty="0">
                  <a:solidFill>
                    <a:srgbClr val="737373"/>
                  </a:solidFill>
                  <a:latin typeface="Canva Sans"/>
                </a:rPr>
                <a:t> </a:t>
              </a:r>
              <a:r>
                <a:rPr lang="en-US" sz="3000" dirty="0" err="1">
                  <a:solidFill>
                    <a:srgbClr val="737373"/>
                  </a:solidFill>
                  <a:latin typeface="Canva Sans"/>
                </a:rPr>
                <a:t>cập</a:t>
              </a:r>
              <a:r>
                <a:rPr lang="en-US" sz="3000" dirty="0">
                  <a:solidFill>
                    <a:srgbClr val="737373"/>
                  </a:solidFill>
                  <a:latin typeface="Canva Sans"/>
                </a:rPr>
                <a:t> </a:t>
              </a:r>
              <a:r>
                <a:rPr lang="en-US" sz="3000" dirty="0" err="1">
                  <a:solidFill>
                    <a:srgbClr val="737373"/>
                  </a:solidFill>
                  <a:latin typeface="Canva Sans"/>
                </a:rPr>
                <a:t>ổn</a:t>
              </a:r>
              <a:r>
                <a:rPr lang="en-US" sz="3000" dirty="0">
                  <a:solidFill>
                    <a:srgbClr val="737373"/>
                  </a:solidFill>
                  <a:latin typeface="Canva Sans"/>
                </a:rPr>
                <a:t> </a:t>
              </a:r>
              <a:r>
                <a:rPr lang="en-US" sz="3000" dirty="0" err="1">
                  <a:solidFill>
                    <a:srgbClr val="737373"/>
                  </a:solidFill>
                  <a:latin typeface="Canva Sans"/>
                </a:rPr>
                <a:t>định</a:t>
              </a:r>
              <a:r>
                <a:rPr lang="en-US" sz="3000" dirty="0">
                  <a:solidFill>
                    <a:srgbClr val="737373"/>
                  </a:solidFill>
                  <a:latin typeface="Canva Sans"/>
                </a:rPr>
                <a:t>.</a:t>
              </a:r>
            </a:p>
          </p:txBody>
        </p:sp>
        <p:grpSp>
          <p:nvGrpSpPr>
            <p:cNvPr id="6" name="Group 6"/>
            <p:cNvGrpSpPr/>
            <p:nvPr/>
          </p:nvGrpSpPr>
          <p:grpSpPr>
            <a:xfrm>
              <a:off x="0" y="0"/>
              <a:ext cx="878140" cy="87814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8" name="TextBox 8"/>
            <p:cNvSpPr txBox="1"/>
            <p:nvPr/>
          </p:nvSpPr>
          <p:spPr>
            <a:xfrm>
              <a:off x="128984" y="14684"/>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1</a:t>
              </a:r>
            </a:p>
          </p:txBody>
        </p:sp>
        <p:sp>
          <p:nvSpPr>
            <p:cNvPr id="9" name="TextBox 9"/>
            <p:cNvSpPr txBox="1"/>
            <p:nvPr/>
          </p:nvSpPr>
          <p:spPr>
            <a:xfrm>
              <a:off x="1407676" y="1117593"/>
              <a:ext cx="15482863"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Trao đổi view hoàn toàn tự động chỉ với 1 click chuột.</a:t>
              </a:r>
            </a:p>
          </p:txBody>
        </p:sp>
        <p:grpSp>
          <p:nvGrpSpPr>
            <p:cNvPr id="10" name="Group 10"/>
            <p:cNvGrpSpPr/>
            <p:nvPr/>
          </p:nvGrpSpPr>
          <p:grpSpPr>
            <a:xfrm>
              <a:off x="0" y="1089156"/>
              <a:ext cx="878140" cy="87814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12" name="TextBox 12"/>
            <p:cNvSpPr txBox="1"/>
            <p:nvPr/>
          </p:nvSpPr>
          <p:spPr>
            <a:xfrm>
              <a:off x="128984" y="1103841"/>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2</a:t>
              </a:r>
            </a:p>
          </p:txBody>
        </p:sp>
        <p:sp>
          <p:nvSpPr>
            <p:cNvPr id="13" name="TextBox 13"/>
            <p:cNvSpPr txBox="1"/>
            <p:nvPr/>
          </p:nvSpPr>
          <p:spPr>
            <a:xfrm>
              <a:off x="1407676" y="2211633"/>
              <a:ext cx="17480979"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Giảm tỷ lệ thoát cho website bởi tính năng đảo view.</a:t>
              </a:r>
            </a:p>
          </p:txBody>
        </p:sp>
        <p:grpSp>
          <p:nvGrpSpPr>
            <p:cNvPr id="14" name="Group 14"/>
            <p:cNvGrpSpPr/>
            <p:nvPr/>
          </p:nvGrpSpPr>
          <p:grpSpPr>
            <a:xfrm>
              <a:off x="0" y="2183196"/>
              <a:ext cx="878140" cy="87814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16" name="TextBox 16"/>
            <p:cNvSpPr txBox="1"/>
            <p:nvPr/>
          </p:nvSpPr>
          <p:spPr>
            <a:xfrm>
              <a:off x="128984" y="2197880"/>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3</a:t>
              </a:r>
            </a:p>
          </p:txBody>
        </p:sp>
        <p:sp>
          <p:nvSpPr>
            <p:cNvPr id="17" name="TextBox 17"/>
            <p:cNvSpPr txBox="1"/>
            <p:nvPr/>
          </p:nvSpPr>
          <p:spPr>
            <a:xfrm>
              <a:off x="1407676" y="3305673"/>
              <a:ext cx="17480979"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Cung cấp lượt truy cập thông qua các site vệ tinh, backlink,...</a:t>
              </a:r>
            </a:p>
          </p:txBody>
        </p:sp>
        <p:grpSp>
          <p:nvGrpSpPr>
            <p:cNvPr id="18" name="Group 18"/>
            <p:cNvGrpSpPr/>
            <p:nvPr/>
          </p:nvGrpSpPr>
          <p:grpSpPr>
            <a:xfrm>
              <a:off x="0" y="3277236"/>
              <a:ext cx="878140" cy="87814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20" name="TextBox 20"/>
            <p:cNvSpPr txBox="1"/>
            <p:nvPr/>
          </p:nvSpPr>
          <p:spPr>
            <a:xfrm>
              <a:off x="128984" y="3291920"/>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4</a:t>
              </a:r>
            </a:p>
          </p:txBody>
        </p:sp>
        <p:sp>
          <p:nvSpPr>
            <p:cNvPr id="21" name="TextBox 21"/>
            <p:cNvSpPr txBox="1"/>
            <p:nvPr/>
          </p:nvSpPr>
          <p:spPr>
            <a:xfrm>
              <a:off x="1407676" y="4399713"/>
              <a:ext cx="17480979"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Time On Site website cao.</a:t>
              </a:r>
            </a:p>
          </p:txBody>
        </p:sp>
        <p:grpSp>
          <p:nvGrpSpPr>
            <p:cNvPr id="22" name="Group 22"/>
            <p:cNvGrpSpPr/>
            <p:nvPr/>
          </p:nvGrpSpPr>
          <p:grpSpPr>
            <a:xfrm>
              <a:off x="0" y="4371276"/>
              <a:ext cx="878140" cy="878140"/>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24" name="TextBox 24"/>
            <p:cNvSpPr txBox="1"/>
            <p:nvPr/>
          </p:nvSpPr>
          <p:spPr>
            <a:xfrm>
              <a:off x="128984" y="4385960"/>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5</a:t>
              </a:r>
            </a:p>
          </p:txBody>
        </p:sp>
        <p:sp>
          <p:nvSpPr>
            <p:cNvPr id="25" name="TextBox 25"/>
            <p:cNvSpPr txBox="1"/>
            <p:nvPr/>
          </p:nvSpPr>
          <p:spPr>
            <a:xfrm>
              <a:off x="1407676" y="5493753"/>
              <a:ext cx="17480979" cy="6667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Giảm rank Alexa hiệu quả.</a:t>
              </a:r>
            </a:p>
          </p:txBody>
        </p:sp>
        <p:grpSp>
          <p:nvGrpSpPr>
            <p:cNvPr id="26" name="Group 26"/>
            <p:cNvGrpSpPr/>
            <p:nvPr/>
          </p:nvGrpSpPr>
          <p:grpSpPr>
            <a:xfrm>
              <a:off x="0" y="5465316"/>
              <a:ext cx="878140" cy="878140"/>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28" name="TextBox 28"/>
            <p:cNvSpPr txBox="1"/>
            <p:nvPr/>
          </p:nvSpPr>
          <p:spPr>
            <a:xfrm>
              <a:off x="128984" y="5480000"/>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6</a:t>
              </a:r>
            </a:p>
          </p:txBody>
        </p:sp>
        <p:sp>
          <p:nvSpPr>
            <p:cNvPr id="29" name="TextBox 29"/>
            <p:cNvSpPr txBox="1"/>
            <p:nvPr/>
          </p:nvSpPr>
          <p:spPr>
            <a:xfrm>
              <a:off x="1407676" y="6587793"/>
              <a:ext cx="17480979" cy="666750"/>
            </a:xfrm>
            <a:prstGeom prst="rect">
              <a:avLst/>
            </a:prstGeom>
          </p:spPr>
          <p:txBody>
            <a:bodyPr lIns="0" tIns="0" rIns="0" bIns="0" rtlCol="0" anchor="t">
              <a:spAutoFit/>
            </a:bodyPr>
            <a:lstStyle/>
            <a:p>
              <a:pPr algn="l">
                <a:lnSpc>
                  <a:spcPts val="4200"/>
                </a:lnSpc>
              </a:pPr>
              <a:r>
                <a:rPr lang="en-US" sz="3000" dirty="0">
                  <a:solidFill>
                    <a:srgbClr val="737373"/>
                  </a:solidFill>
                  <a:latin typeface="Canva Sans"/>
                </a:rPr>
                <a:t>Cung </a:t>
              </a:r>
              <a:r>
                <a:rPr lang="en-US" sz="3000" dirty="0" err="1">
                  <a:solidFill>
                    <a:srgbClr val="737373"/>
                  </a:solidFill>
                  <a:latin typeface="Canva Sans"/>
                </a:rPr>
                <a:t>cấp</a:t>
              </a:r>
              <a:r>
                <a:rPr lang="en-US" sz="3000" dirty="0">
                  <a:solidFill>
                    <a:srgbClr val="737373"/>
                  </a:solidFill>
                  <a:latin typeface="Canva Sans"/>
                </a:rPr>
                <a:t> </a:t>
              </a:r>
              <a:r>
                <a:rPr lang="en-US" sz="3000" dirty="0" err="1">
                  <a:solidFill>
                    <a:srgbClr val="737373"/>
                  </a:solidFill>
                  <a:latin typeface="Canva Sans"/>
                </a:rPr>
                <a:t>lượng</a:t>
              </a:r>
              <a:r>
                <a:rPr lang="en-US" sz="3000" dirty="0">
                  <a:solidFill>
                    <a:srgbClr val="737373"/>
                  </a:solidFill>
                  <a:latin typeface="Canva Sans"/>
                </a:rPr>
                <a:t> </a:t>
              </a:r>
              <a:r>
                <a:rPr lang="en-US" sz="3000" dirty="0" err="1">
                  <a:solidFill>
                    <a:srgbClr val="737373"/>
                  </a:solidFill>
                  <a:latin typeface="Canva Sans"/>
                </a:rPr>
                <a:t>tìm</a:t>
              </a:r>
              <a:r>
                <a:rPr lang="en-US" sz="3000" dirty="0">
                  <a:solidFill>
                    <a:srgbClr val="737373"/>
                  </a:solidFill>
                  <a:latin typeface="Canva Sans"/>
                </a:rPr>
                <a:t> </a:t>
              </a:r>
              <a:r>
                <a:rPr lang="en-US" sz="3000" dirty="0" err="1">
                  <a:solidFill>
                    <a:srgbClr val="737373"/>
                  </a:solidFill>
                  <a:latin typeface="Canva Sans"/>
                </a:rPr>
                <a:t>kiếm</a:t>
              </a:r>
              <a:r>
                <a:rPr lang="en-US" sz="3000" dirty="0">
                  <a:solidFill>
                    <a:srgbClr val="737373"/>
                  </a:solidFill>
                  <a:latin typeface="Canva Sans"/>
                </a:rPr>
                <a:t> </a:t>
              </a:r>
              <a:r>
                <a:rPr lang="en-US" sz="3000" dirty="0" err="1">
                  <a:solidFill>
                    <a:srgbClr val="737373"/>
                  </a:solidFill>
                  <a:latin typeface="Canva Sans"/>
                </a:rPr>
                <a:t>từ</a:t>
              </a:r>
              <a:r>
                <a:rPr lang="en-US" sz="3000" dirty="0">
                  <a:solidFill>
                    <a:srgbClr val="737373"/>
                  </a:solidFill>
                  <a:latin typeface="Canva Sans"/>
                </a:rPr>
                <a:t> Google </a:t>
              </a:r>
              <a:r>
                <a:rPr lang="en-US" sz="3000" dirty="0" err="1">
                  <a:solidFill>
                    <a:srgbClr val="737373"/>
                  </a:solidFill>
                  <a:latin typeface="Canva Sans"/>
                </a:rPr>
                <a:t>đến</a:t>
              </a:r>
              <a:r>
                <a:rPr lang="en-US" sz="3000" dirty="0">
                  <a:solidFill>
                    <a:srgbClr val="737373"/>
                  </a:solidFill>
                  <a:latin typeface="Canva Sans"/>
                </a:rPr>
                <a:t> website.</a:t>
              </a:r>
            </a:p>
          </p:txBody>
        </p:sp>
        <p:grpSp>
          <p:nvGrpSpPr>
            <p:cNvPr id="30" name="Group 30"/>
            <p:cNvGrpSpPr/>
            <p:nvPr/>
          </p:nvGrpSpPr>
          <p:grpSpPr>
            <a:xfrm>
              <a:off x="0" y="6559356"/>
              <a:ext cx="878140" cy="878140"/>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3A2A4"/>
              </a:solidFill>
            </p:spPr>
            <p:txBody>
              <a:bodyPr/>
              <a:lstStyle/>
              <a:p>
                <a:endParaRPr lang="en-US"/>
              </a:p>
            </p:txBody>
          </p:sp>
        </p:grpSp>
        <p:sp>
          <p:nvSpPr>
            <p:cNvPr id="32" name="TextBox 32"/>
            <p:cNvSpPr txBox="1"/>
            <p:nvPr/>
          </p:nvSpPr>
          <p:spPr>
            <a:xfrm>
              <a:off x="128984" y="6574040"/>
              <a:ext cx="620171" cy="734471"/>
            </a:xfrm>
            <a:prstGeom prst="rect">
              <a:avLst/>
            </a:prstGeom>
          </p:spPr>
          <p:txBody>
            <a:bodyPr lIns="0" tIns="0" rIns="0" bIns="0" rtlCol="0" anchor="t">
              <a:spAutoFit/>
            </a:bodyPr>
            <a:lstStyle/>
            <a:p>
              <a:pPr algn="ctr">
                <a:lnSpc>
                  <a:spcPts val="4821"/>
                </a:lnSpc>
              </a:pPr>
              <a:r>
                <a:rPr lang="en-US" sz="3071">
                  <a:solidFill>
                    <a:srgbClr val="FFFFFF"/>
                  </a:solidFill>
                  <a:latin typeface="Canva Sans Bold"/>
                </a:rPr>
                <a:t>7</a:t>
              </a:r>
            </a:p>
          </p:txBody>
        </p:sp>
      </p:grpSp>
      <p:sp>
        <p:nvSpPr>
          <p:cNvPr id="33" name="Freeform 33"/>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TextBox 34"/>
          <p:cNvSpPr txBox="1"/>
          <p:nvPr/>
        </p:nvSpPr>
        <p:spPr>
          <a:xfrm>
            <a:off x="17624875" y="9538693"/>
            <a:ext cx="4512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3709" y="3573330"/>
            <a:ext cx="7428360" cy="3857845"/>
          </a:xfrm>
          <a:custGeom>
            <a:avLst/>
            <a:gdLst/>
            <a:ahLst/>
            <a:cxnLst/>
            <a:rect l="l" t="t" r="r" b="b"/>
            <a:pathLst>
              <a:path w="7428360" h="3857845">
                <a:moveTo>
                  <a:pt x="0" y="0"/>
                </a:moveTo>
                <a:lnTo>
                  <a:pt x="7428360" y="0"/>
                </a:lnTo>
                <a:lnTo>
                  <a:pt x="7428360" y="3857845"/>
                </a:lnTo>
                <a:lnTo>
                  <a:pt x="0" y="3857845"/>
                </a:lnTo>
                <a:lnTo>
                  <a:pt x="0" y="0"/>
                </a:lnTo>
                <a:close/>
              </a:path>
            </a:pathLst>
          </a:custGeom>
          <a:blipFill>
            <a:blip r:embed="rId2"/>
            <a:stretch>
              <a:fillRect t="-3292" r="-1768" b="-616"/>
            </a:stretch>
          </a:blipFill>
          <a:ln w="9525" cap="sq">
            <a:solidFill>
              <a:srgbClr val="000000"/>
            </a:solidFill>
            <a:prstDash val="solid"/>
            <a:miter/>
          </a:ln>
        </p:spPr>
        <p:txBody>
          <a:bodyPr/>
          <a:lstStyle/>
          <a:p>
            <a:endParaRPr lang="en-US"/>
          </a:p>
        </p:txBody>
      </p:sp>
      <p:sp>
        <p:nvSpPr>
          <p:cNvPr id="3" name="Freeform 3"/>
          <p:cNvSpPr/>
          <p:nvPr/>
        </p:nvSpPr>
        <p:spPr>
          <a:xfrm>
            <a:off x="8879706" y="3573330"/>
            <a:ext cx="8094585" cy="3857845"/>
          </a:xfrm>
          <a:custGeom>
            <a:avLst/>
            <a:gdLst/>
            <a:ahLst/>
            <a:cxnLst/>
            <a:rect l="l" t="t" r="r" b="b"/>
            <a:pathLst>
              <a:path w="8094585" h="3857845">
                <a:moveTo>
                  <a:pt x="0" y="0"/>
                </a:moveTo>
                <a:lnTo>
                  <a:pt x="8094585" y="0"/>
                </a:lnTo>
                <a:lnTo>
                  <a:pt x="8094585" y="3857845"/>
                </a:lnTo>
                <a:lnTo>
                  <a:pt x="0" y="3857845"/>
                </a:lnTo>
                <a:lnTo>
                  <a:pt x="0" y="0"/>
                </a:lnTo>
                <a:close/>
              </a:path>
            </a:pathLst>
          </a:custGeom>
          <a:blipFill>
            <a:blip r:embed="rId3"/>
            <a:stretch>
              <a:fillRect/>
            </a:stretch>
          </a:blipFill>
          <a:ln w="9525" cap="sq">
            <a:solidFill>
              <a:srgbClr val="000000"/>
            </a:solidFill>
            <a:prstDash val="solid"/>
            <a:miter/>
          </a:ln>
        </p:spPr>
        <p:txBody>
          <a:bodyPr/>
          <a:lstStyle/>
          <a:p>
            <a:endParaRPr lang="en-US"/>
          </a:p>
        </p:txBody>
      </p:sp>
      <p:sp>
        <p:nvSpPr>
          <p:cNvPr id="4" name="TextBox 4"/>
          <p:cNvSpPr txBox="1"/>
          <p:nvPr/>
        </p:nvSpPr>
        <p:spPr>
          <a:xfrm>
            <a:off x="2773963" y="7480204"/>
            <a:ext cx="4665556"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Đăng nhập &amp; Đăng ký</a:t>
            </a:r>
          </a:p>
        </p:txBody>
      </p:sp>
      <p:sp>
        <p:nvSpPr>
          <p:cNvPr id="5" name="TextBox 5"/>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CÁCH SỬ DỤNG</a:t>
            </a:r>
          </a:p>
        </p:txBody>
      </p:sp>
      <p:sp>
        <p:nvSpPr>
          <p:cNvPr id="6" name="TextBox 6"/>
          <p:cNvSpPr txBox="1"/>
          <p:nvPr/>
        </p:nvSpPr>
        <p:spPr>
          <a:xfrm>
            <a:off x="11870286" y="7480204"/>
            <a:ext cx="2113426"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Giao diện</a:t>
            </a:r>
          </a:p>
        </p:txBody>
      </p:sp>
      <p:sp>
        <p:nvSpPr>
          <p:cNvPr id="7" name="Freeform 7"/>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7617552" y="9538693"/>
            <a:ext cx="46589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7556" y="2251549"/>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GIỚI THIỆU</a:t>
            </a:r>
          </a:p>
        </p:txBody>
      </p:sp>
      <p:sp>
        <p:nvSpPr>
          <p:cNvPr id="3" name="Freeform 3"/>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2583130" y="3888641"/>
            <a:ext cx="13121741" cy="3892466"/>
            <a:chOff x="0" y="-57149"/>
            <a:chExt cx="17495654" cy="5189955"/>
          </a:xfrm>
        </p:grpSpPr>
        <p:sp>
          <p:nvSpPr>
            <p:cNvPr id="6" name="TextBox 6"/>
            <p:cNvSpPr txBox="1"/>
            <p:nvPr/>
          </p:nvSpPr>
          <p:spPr>
            <a:xfrm>
              <a:off x="0" y="-57149"/>
              <a:ext cx="12173028" cy="4967685"/>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Bộ</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phần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mềm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iClick</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là</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một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công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cụ</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dùng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để</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tăng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lượng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truy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cập</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trang</a:t>
              </a:r>
              <a:r>
                <a:rPr lang="en-US" sz="3000" dirty="0">
                  <a:solidFill>
                    <a:srgbClr val="737373"/>
                  </a:solidFill>
                  <a:latin typeface="Times New Roman" panose="02020603050405020304" pitchFamily="18" charset="0"/>
                  <a:cs typeface="Times New Roman" panose="02020603050405020304" pitchFamily="18" charset="0"/>
                </a:rPr>
                <a:t> web, </a:t>
              </a:r>
              <a:r>
                <a:rPr lang="en-US" sz="3000" dirty="0" err="1">
                  <a:solidFill>
                    <a:srgbClr val="737373"/>
                  </a:solidFill>
                  <a:latin typeface="Times New Roman" panose="02020603050405020304" pitchFamily="18" charset="0"/>
                  <a:cs typeface="Times New Roman" panose="02020603050405020304" pitchFamily="18" charset="0"/>
                </a:rPr>
                <a:t>tăng</a:t>
              </a:r>
              <a:r>
                <a:rPr lang="en-US" sz="3000" dirty="0">
                  <a:solidFill>
                    <a:srgbClr val="737373"/>
                  </a:solidFill>
                  <a:latin typeface="Times New Roman" panose="02020603050405020304" pitchFamily="18" charset="0"/>
                  <a:cs typeface="Times New Roman" panose="02020603050405020304" pitchFamily="18" charset="0"/>
                </a:rPr>
                <a:t> view, </a:t>
              </a:r>
              <a:r>
                <a:rPr lang="en-US" sz="3000" dirty="0" err="1">
                  <a:solidFill>
                    <a:srgbClr val="737373"/>
                  </a:solidFill>
                  <a:latin typeface="Times New Roman" panose="02020603050405020304" pitchFamily="18" charset="0"/>
                  <a:cs typeface="Times New Roman" panose="02020603050405020304" pitchFamily="18" charset="0"/>
                </a:rPr>
                <a:t>tương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tác</a:t>
              </a:r>
              <a:r>
                <a:rPr lang="en-US" sz="3000" dirty="0">
                  <a:solidFill>
                    <a:srgbClr val="737373"/>
                  </a:solidFill>
                  <a:latin typeface="Times New Roman" panose="02020603050405020304" pitchFamily="18" charset="0"/>
                  <a:cs typeface="Times New Roman" panose="02020603050405020304" pitchFamily="18" charset="0"/>
                </a:rPr>
                <a:t>, sub </a:t>
              </a:r>
              <a:r>
                <a:rPr lang="en-US" sz="3000" dirty="0" err="1">
                  <a:solidFill>
                    <a:srgbClr val="737373"/>
                  </a:solidFill>
                  <a:latin typeface="Times New Roman" panose="02020603050405020304" pitchFamily="18" charset="0"/>
                  <a:cs typeface="Times New Roman" panose="02020603050405020304" pitchFamily="18" charset="0"/>
                </a:rPr>
                <a:t>cho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kênh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Youtube</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mạng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xã</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hội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bất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kì</a:t>
              </a:r>
              <a:r>
                <a:rPr lang="en-US" sz="3000" dirty="0">
                  <a:solidFill>
                    <a:srgbClr val="737373"/>
                  </a:solidFill>
                  <a:latin typeface="Times New Roman" panose="02020603050405020304" pitchFamily="18" charset="0"/>
                  <a:cs typeface="Times New Roman" panose="02020603050405020304" pitchFamily="18" charset="0"/>
                </a:rPr>
                <a:t>.</a:t>
              </a:r>
            </a:p>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Cơ</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chế</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hoạt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động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đặc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biệt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mỗi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người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dùng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khi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sử</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dụng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dịch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vụ</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iClick</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đều</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phải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dùng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tài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nguyên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máy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của</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mình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để</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thực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hiện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quá</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trình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cày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tương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những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tài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khoản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khác</a:t>
              </a:r>
              <a:r>
                <a:rPr lang="en-US" sz="3000" dirty="0">
                  <a:solidFill>
                    <a:srgbClr val="737373"/>
                  </a:solidFill>
                  <a:latin typeface="Times New Roman" panose="02020603050405020304" pitchFamily="18" charset="0"/>
                  <a:cs typeface="Times New Roman" panose="02020603050405020304" pitchFamily="18" charset="0"/>
                </a:rPr>
                <a:t>.</a:t>
              </a:r>
            </a:p>
          </p:txBody>
        </p:sp>
        <p:sp>
          <p:nvSpPr>
            <p:cNvPr id="7" name="Freeform 7"/>
            <p:cNvSpPr/>
            <p:nvPr/>
          </p:nvSpPr>
          <p:spPr>
            <a:xfrm>
              <a:off x="12818041" y="455193"/>
              <a:ext cx="4677613" cy="4677613"/>
            </a:xfrm>
            <a:custGeom>
              <a:avLst/>
              <a:gdLst/>
              <a:ahLst/>
              <a:cxnLst/>
              <a:rect l="l" t="t" r="r" b="b"/>
              <a:pathLst>
                <a:path w="4677613" h="4677613">
                  <a:moveTo>
                    <a:pt x="0" y="0"/>
                  </a:moveTo>
                  <a:lnTo>
                    <a:pt x="4677613" y="0"/>
                  </a:lnTo>
                  <a:lnTo>
                    <a:pt x="4677613" y="4677614"/>
                  </a:lnTo>
                  <a:lnTo>
                    <a:pt x="0" y="4677614"/>
                  </a:lnTo>
                  <a:lnTo>
                    <a:pt x="0" y="0"/>
                  </a:lnTo>
                  <a:close/>
                </a:path>
              </a:pathLst>
            </a:custGeom>
            <a:blipFill>
              <a:blip r:embed="rId6"/>
              <a:stretch>
                <a:fillRect/>
              </a:stretch>
            </a:blipFill>
          </p:spPr>
          <p:txBody>
            <a:bodyPr/>
            <a:lstStyle/>
            <a:p>
              <a:endParaRPr lang="en-US"/>
            </a:p>
          </p:txBody>
        </p:sp>
      </p:grpSp>
      <p:sp>
        <p:nvSpPr>
          <p:cNvPr id="8" name="TextBox 8"/>
          <p:cNvSpPr txBox="1"/>
          <p:nvPr/>
        </p:nvSpPr>
        <p:spPr>
          <a:xfrm>
            <a:off x="17735245" y="9538693"/>
            <a:ext cx="230505"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38" y="2735103"/>
            <a:ext cx="9436712" cy="5779314"/>
            <a:chOff x="0" y="0"/>
            <a:chExt cx="12582283" cy="7705751"/>
          </a:xfrm>
        </p:grpSpPr>
        <p:sp>
          <p:nvSpPr>
            <p:cNvPr id="3" name="Freeform 3"/>
            <p:cNvSpPr/>
            <p:nvPr/>
          </p:nvSpPr>
          <p:spPr>
            <a:xfrm>
              <a:off x="0" y="0"/>
              <a:ext cx="12582283" cy="6562178"/>
            </a:xfrm>
            <a:custGeom>
              <a:avLst/>
              <a:gdLst/>
              <a:ahLst/>
              <a:cxnLst/>
              <a:rect l="l" t="t" r="r" b="b"/>
              <a:pathLst>
                <a:path w="12582283" h="6562178">
                  <a:moveTo>
                    <a:pt x="0" y="0"/>
                  </a:moveTo>
                  <a:lnTo>
                    <a:pt x="12582283" y="0"/>
                  </a:lnTo>
                  <a:lnTo>
                    <a:pt x="12582283" y="6562178"/>
                  </a:lnTo>
                  <a:lnTo>
                    <a:pt x="0" y="6562178"/>
                  </a:lnTo>
                  <a:lnTo>
                    <a:pt x="0" y="0"/>
                  </a:lnTo>
                  <a:close/>
                </a:path>
              </a:pathLst>
            </a:custGeom>
            <a:blipFill>
              <a:blip r:embed="rId2"/>
              <a:stretch>
                <a:fillRect t="-3258" r="-1385" b="-6141"/>
              </a:stretch>
            </a:blipFill>
            <a:ln w="9525" cap="sq">
              <a:solidFill>
                <a:srgbClr val="000000"/>
              </a:solidFill>
              <a:prstDash val="solid"/>
              <a:miter/>
            </a:ln>
          </p:spPr>
          <p:txBody>
            <a:bodyPr/>
            <a:lstStyle/>
            <a:p>
              <a:endParaRPr lang="en-US"/>
            </a:p>
          </p:txBody>
        </p:sp>
        <p:sp>
          <p:nvSpPr>
            <p:cNvPr id="4" name="Freeform 4"/>
            <p:cNvSpPr/>
            <p:nvPr/>
          </p:nvSpPr>
          <p:spPr>
            <a:xfrm>
              <a:off x="0" y="6827450"/>
              <a:ext cx="7623453" cy="878302"/>
            </a:xfrm>
            <a:custGeom>
              <a:avLst/>
              <a:gdLst/>
              <a:ahLst/>
              <a:cxnLst/>
              <a:rect l="l" t="t" r="r" b="b"/>
              <a:pathLst>
                <a:path w="7623453" h="878302">
                  <a:moveTo>
                    <a:pt x="0" y="0"/>
                  </a:moveTo>
                  <a:lnTo>
                    <a:pt x="7623453" y="0"/>
                  </a:lnTo>
                  <a:lnTo>
                    <a:pt x="7623453" y="878301"/>
                  </a:lnTo>
                  <a:lnTo>
                    <a:pt x="0" y="878301"/>
                  </a:lnTo>
                  <a:lnTo>
                    <a:pt x="0" y="0"/>
                  </a:lnTo>
                  <a:close/>
                </a:path>
              </a:pathLst>
            </a:custGeom>
            <a:blipFill>
              <a:blip r:embed="rId3"/>
              <a:stretch>
                <a:fillRect l="-273440"/>
              </a:stretch>
            </a:blipFill>
            <a:ln w="9525" cap="sq">
              <a:solidFill>
                <a:srgbClr val="000000"/>
              </a:solidFill>
              <a:prstDash val="solid"/>
              <a:miter/>
            </a:ln>
          </p:spPr>
          <p:txBody>
            <a:bodyPr/>
            <a:lstStyle/>
            <a:p>
              <a:endParaRPr lang="en-US"/>
            </a:p>
          </p:txBody>
        </p:sp>
      </p:grpSp>
      <p:sp>
        <p:nvSpPr>
          <p:cNvPr id="5" name="TextBox 5"/>
          <p:cNvSpPr txBox="1"/>
          <p:nvPr/>
        </p:nvSpPr>
        <p:spPr>
          <a:xfrm>
            <a:off x="1301546" y="3472110"/>
            <a:ext cx="6387692" cy="4248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737373"/>
                </a:solidFill>
                <a:latin typeface="Canva Sans Bold"/>
              </a:rPr>
              <a:t>Chạy traffic cho website của bạn:</a:t>
            </a:r>
            <a:r>
              <a:rPr lang="en-US" sz="3000">
                <a:solidFill>
                  <a:srgbClr val="737373"/>
                </a:solidFill>
                <a:latin typeface="Canva Sans"/>
              </a:rPr>
              <a:t> trao đổi view chéo website của người khác -&gt; lấy số điểm đó để người khác view lại cho bạn.</a:t>
            </a:r>
          </a:p>
          <a:p>
            <a:pPr marL="647700" lvl="1" indent="-323850" algn="l">
              <a:lnSpc>
                <a:spcPts val="4200"/>
              </a:lnSpc>
              <a:buFont typeface="Arial"/>
              <a:buChar char="•"/>
            </a:pPr>
            <a:r>
              <a:rPr lang="en-US" sz="3000">
                <a:solidFill>
                  <a:srgbClr val="737373"/>
                </a:solidFill>
                <a:latin typeface="Canva Sans Bold"/>
              </a:rPr>
              <a:t>Hướng dẫn kiếm điểm</a:t>
            </a:r>
            <a:r>
              <a:rPr lang="en-US" sz="3000">
                <a:solidFill>
                  <a:srgbClr val="737373"/>
                </a:solidFill>
                <a:latin typeface="Canva Sans"/>
              </a:rPr>
              <a:t> trong Traffic4seo:</a:t>
            </a:r>
          </a:p>
          <a:p>
            <a:pPr algn="l">
              <a:lnSpc>
                <a:spcPts val="4200"/>
              </a:lnSpc>
            </a:pPr>
            <a:endParaRPr lang="en-US" sz="3000">
              <a:solidFill>
                <a:srgbClr val="737373"/>
              </a:solidFill>
              <a:latin typeface="Canva Sans"/>
            </a:endParaRPr>
          </a:p>
        </p:txBody>
      </p:sp>
      <p:sp>
        <p:nvSpPr>
          <p:cNvPr id="6" name="TextBox 6"/>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CÁCH SỬ DỤNG</a:t>
            </a:r>
          </a:p>
        </p:txBody>
      </p:sp>
      <p:sp>
        <p:nvSpPr>
          <p:cNvPr id="7" name="Freeform 7"/>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7526000" y="9538693"/>
            <a:ext cx="573517"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3758202"/>
            <a:ext cx="8208101" cy="4361354"/>
          </a:xfrm>
          <a:custGeom>
            <a:avLst/>
            <a:gdLst/>
            <a:ahLst/>
            <a:cxnLst/>
            <a:rect l="l" t="t" r="r" b="b"/>
            <a:pathLst>
              <a:path w="8208101" h="4361354">
                <a:moveTo>
                  <a:pt x="0" y="0"/>
                </a:moveTo>
                <a:lnTo>
                  <a:pt x="8208101" y="0"/>
                </a:lnTo>
                <a:lnTo>
                  <a:pt x="8208101" y="4361354"/>
                </a:lnTo>
                <a:lnTo>
                  <a:pt x="0" y="4361354"/>
                </a:lnTo>
                <a:lnTo>
                  <a:pt x="0" y="0"/>
                </a:lnTo>
                <a:close/>
              </a:path>
            </a:pathLst>
          </a:custGeom>
          <a:blipFill>
            <a:blip r:embed="rId4"/>
            <a:stretch>
              <a:fillRect b="-5912"/>
            </a:stretch>
          </a:blipFill>
          <a:ln w="9525" cap="sq">
            <a:solidFill>
              <a:srgbClr val="000000"/>
            </a:solidFill>
            <a:prstDash val="solid"/>
            <a:miter/>
          </a:ln>
        </p:spPr>
        <p:txBody>
          <a:bodyPr/>
          <a:lstStyle/>
          <a:p>
            <a:endParaRPr lang="en-US"/>
          </a:p>
        </p:txBody>
      </p:sp>
      <p:sp>
        <p:nvSpPr>
          <p:cNvPr id="4" name="Freeform 4"/>
          <p:cNvSpPr/>
          <p:nvPr/>
        </p:nvSpPr>
        <p:spPr>
          <a:xfrm>
            <a:off x="9437179" y="3758202"/>
            <a:ext cx="7822121" cy="4361354"/>
          </a:xfrm>
          <a:custGeom>
            <a:avLst/>
            <a:gdLst/>
            <a:ahLst/>
            <a:cxnLst/>
            <a:rect l="l" t="t" r="r" b="b"/>
            <a:pathLst>
              <a:path w="7822121" h="4361354">
                <a:moveTo>
                  <a:pt x="0" y="0"/>
                </a:moveTo>
                <a:lnTo>
                  <a:pt x="7822121" y="0"/>
                </a:lnTo>
                <a:lnTo>
                  <a:pt x="7822121" y="4361354"/>
                </a:lnTo>
                <a:lnTo>
                  <a:pt x="0" y="4361354"/>
                </a:lnTo>
                <a:lnTo>
                  <a:pt x="0" y="0"/>
                </a:lnTo>
                <a:close/>
              </a:path>
            </a:pathLst>
          </a:custGeom>
          <a:blipFill>
            <a:blip r:embed="rId5"/>
            <a:stretch>
              <a:fillRect l="-297" t="-2014" b="-6766"/>
            </a:stretch>
          </a:blipFill>
          <a:ln w="9525" cap="sq">
            <a:solidFill>
              <a:srgbClr val="000000"/>
            </a:solidFill>
            <a:prstDash val="solid"/>
            <a:miter/>
          </a:ln>
        </p:spPr>
        <p:txBody>
          <a:bodyPr/>
          <a:lstStyle/>
          <a:p>
            <a:endParaRPr lang="en-US"/>
          </a:p>
        </p:txBody>
      </p:sp>
      <p:sp>
        <p:nvSpPr>
          <p:cNvPr id="5" name="TextBox 5"/>
          <p:cNvSpPr txBox="1"/>
          <p:nvPr/>
        </p:nvSpPr>
        <p:spPr>
          <a:xfrm>
            <a:off x="2413901" y="2494936"/>
            <a:ext cx="7443870" cy="5143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Cách tăng traffic bằng Traffic4seo</a:t>
            </a:r>
          </a:p>
        </p:txBody>
      </p:sp>
      <p:sp>
        <p:nvSpPr>
          <p:cNvPr id="6" name="TextBox 6"/>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CÁCH SỬ DỤNG</a:t>
            </a:r>
          </a:p>
        </p:txBody>
      </p:sp>
      <p:sp>
        <p:nvSpPr>
          <p:cNvPr id="7" name="TextBox 7"/>
          <p:cNvSpPr txBox="1"/>
          <p:nvPr/>
        </p:nvSpPr>
        <p:spPr>
          <a:xfrm>
            <a:off x="2604835" y="8210550"/>
            <a:ext cx="5293416" cy="10477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B1:Nhấn vào “Add Link” </a:t>
            </a:r>
          </a:p>
          <a:p>
            <a:pPr algn="ctr">
              <a:lnSpc>
                <a:spcPts val="4200"/>
              </a:lnSpc>
            </a:pPr>
            <a:r>
              <a:rPr lang="en-US" sz="3000">
                <a:solidFill>
                  <a:srgbClr val="737373"/>
                </a:solidFill>
                <a:latin typeface="Canva Sans"/>
              </a:rPr>
              <a:t>trong phần “Quản lý links”</a:t>
            </a:r>
          </a:p>
        </p:txBody>
      </p:sp>
      <p:sp>
        <p:nvSpPr>
          <p:cNvPr id="8" name="TextBox 8"/>
          <p:cNvSpPr txBox="1"/>
          <p:nvPr/>
        </p:nvSpPr>
        <p:spPr>
          <a:xfrm>
            <a:off x="10701532" y="8477250"/>
            <a:ext cx="5293416"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B2: Nhấn “Chọn Loại”</a:t>
            </a:r>
          </a:p>
        </p:txBody>
      </p:sp>
      <p:sp>
        <p:nvSpPr>
          <p:cNvPr id="9" name="TextBox 9"/>
          <p:cNvSpPr txBox="1"/>
          <p:nvPr/>
        </p:nvSpPr>
        <p:spPr>
          <a:xfrm>
            <a:off x="17633804" y="9538693"/>
            <a:ext cx="4333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13461" y="3261189"/>
            <a:ext cx="11461079" cy="5997111"/>
          </a:xfrm>
          <a:custGeom>
            <a:avLst/>
            <a:gdLst/>
            <a:ahLst/>
            <a:cxnLst/>
            <a:rect l="l" t="t" r="r" b="b"/>
            <a:pathLst>
              <a:path w="11461079" h="5997111">
                <a:moveTo>
                  <a:pt x="0" y="0"/>
                </a:moveTo>
                <a:lnTo>
                  <a:pt x="11461078" y="0"/>
                </a:lnTo>
                <a:lnTo>
                  <a:pt x="11461078" y="5997111"/>
                </a:lnTo>
                <a:lnTo>
                  <a:pt x="0" y="5997111"/>
                </a:lnTo>
                <a:lnTo>
                  <a:pt x="0" y="0"/>
                </a:lnTo>
                <a:close/>
              </a:path>
            </a:pathLst>
          </a:custGeom>
          <a:blipFill>
            <a:blip r:embed="rId2"/>
            <a:stretch>
              <a:fillRect t="-2853" r="-1849" b="-6685"/>
            </a:stretch>
          </a:blipFill>
          <a:ln w="9525" cap="sq">
            <a:solidFill>
              <a:srgbClr val="000000"/>
            </a:solidFill>
            <a:prstDash val="solid"/>
            <a:miter/>
          </a:ln>
        </p:spPr>
        <p:txBody>
          <a:bodyPr/>
          <a:lstStyle/>
          <a:p>
            <a:endParaRPr lang="en-US"/>
          </a:p>
        </p:txBody>
      </p:sp>
      <p:sp>
        <p:nvSpPr>
          <p:cNvPr id="3" name="TextBox 3"/>
          <p:cNvSpPr txBox="1"/>
          <p:nvPr/>
        </p:nvSpPr>
        <p:spPr>
          <a:xfrm>
            <a:off x="2413901" y="2494936"/>
            <a:ext cx="7443870" cy="514350"/>
          </a:xfrm>
          <a:prstGeom prst="rect">
            <a:avLst/>
          </a:prstGeom>
        </p:spPr>
        <p:txBody>
          <a:bodyPr lIns="0" tIns="0" rIns="0" bIns="0" rtlCol="0" anchor="t">
            <a:spAutoFit/>
          </a:bodyPr>
          <a:lstStyle/>
          <a:p>
            <a:pPr algn="l">
              <a:lnSpc>
                <a:spcPts val="4200"/>
              </a:lnSpc>
            </a:pPr>
            <a:r>
              <a:rPr lang="en-US" sz="3000">
                <a:solidFill>
                  <a:srgbClr val="737373"/>
                </a:solidFill>
                <a:latin typeface="Canva Sans"/>
              </a:rPr>
              <a:t>Cách tăng traffic bằng Traffic4seo</a:t>
            </a:r>
          </a:p>
        </p:txBody>
      </p:sp>
      <p:sp>
        <p:nvSpPr>
          <p:cNvPr id="4" name="TextBox 4"/>
          <p:cNvSpPr txBox="1"/>
          <p:nvPr/>
        </p:nvSpPr>
        <p:spPr>
          <a:xfrm>
            <a:off x="1888321" y="1426931"/>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ea typeface="Dotum" panose="020B0503020000020004" pitchFamily="34" charset="-127"/>
                <a:cs typeface="Times New Roman" panose="02020603050405020304" pitchFamily="18" charset="0"/>
              </a:rPr>
              <a:t>CÁCH</a:t>
            </a:r>
            <a:r>
              <a:rPr lang="en-US" sz="4500" b="1" dirty="0">
                <a:solidFill>
                  <a:srgbClr val="8CA9AD"/>
                </a:solidFill>
                <a:latin typeface="+mj-lt"/>
              </a:rPr>
              <a:t> SỬ DỤNG</a:t>
            </a:r>
          </a:p>
        </p:txBody>
      </p:sp>
      <p:sp>
        <p:nvSpPr>
          <p:cNvPr id="5" name="Freeform 5"/>
          <p:cNvSpPr/>
          <p:nvPr/>
        </p:nvSpPr>
        <p:spPr>
          <a:xfrm>
            <a:off x="12034323" y="-1216748"/>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305025" y="9353550"/>
            <a:ext cx="9780787" cy="514350"/>
          </a:xfrm>
          <a:prstGeom prst="rect">
            <a:avLst/>
          </a:prstGeom>
        </p:spPr>
        <p:txBody>
          <a:bodyPr lIns="0" tIns="0" rIns="0" bIns="0" rtlCol="0" anchor="t">
            <a:spAutoFit/>
          </a:bodyPr>
          <a:lstStyle/>
          <a:p>
            <a:pPr algn="ctr">
              <a:lnSpc>
                <a:spcPts val="4200"/>
              </a:lnSpc>
            </a:pPr>
            <a:r>
              <a:rPr lang="en-US" sz="3000">
                <a:solidFill>
                  <a:srgbClr val="737373"/>
                </a:solidFill>
                <a:latin typeface="Canva Sans"/>
              </a:rPr>
              <a:t>B3: Chọn “Add Link” -&gt; nhấn “Addlink Google Normal” </a:t>
            </a:r>
          </a:p>
        </p:txBody>
      </p:sp>
      <p:sp>
        <p:nvSpPr>
          <p:cNvPr id="7" name="TextBox 7"/>
          <p:cNvSpPr txBox="1"/>
          <p:nvPr/>
        </p:nvSpPr>
        <p:spPr>
          <a:xfrm>
            <a:off x="17602200" y="9538693"/>
            <a:ext cx="468147"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Canva Sans"/>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084178" y="3075528"/>
            <a:ext cx="9661358" cy="3863974"/>
          </a:xfrm>
          <a:prstGeom prst="rect">
            <a:avLst/>
          </a:prstGeom>
        </p:spPr>
        <p:txBody>
          <a:bodyPr lIns="0" tIns="0" rIns="0" bIns="0" rtlCol="0" anchor="t">
            <a:spAutoFit/>
          </a:bodyPr>
          <a:lstStyle/>
          <a:p>
            <a:pPr algn="r">
              <a:lnSpc>
                <a:spcPts val="9999"/>
              </a:lnSpc>
            </a:pPr>
            <a:r>
              <a:rPr lang="en-US" sz="9999">
                <a:solidFill>
                  <a:srgbClr val="FFFFFF"/>
                </a:solidFill>
                <a:latin typeface="Canva Sans Bold"/>
              </a:rPr>
              <a:t>THANKS</a:t>
            </a:r>
          </a:p>
          <a:p>
            <a:pPr algn="r">
              <a:lnSpc>
                <a:spcPts val="9999"/>
              </a:lnSpc>
            </a:pPr>
            <a:r>
              <a:rPr lang="en-US" sz="9999">
                <a:solidFill>
                  <a:srgbClr val="FFFFFF"/>
                </a:solidFill>
                <a:latin typeface="Canva Sans Bold"/>
              </a:rPr>
              <a:t>FOR WATCHING!</a:t>
            </a:r>
          </a:p>
        </p:txBody>
      </p:sp>
      <p:sp>
        <p:nvSpPr>
          <p:cNvPr id="8" name="Freeform 8"/>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7624696" y="9538693"/>
            <a:ext cx="451604"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43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17556" y="2254014"/>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GIỚI THIỆU</a:t>
            </a:r>
          </a:p>
        </p:txBody>
      </p:sp>
      <p:grpSp>
        <p:nvGrpSpPr>
          <p:cNvPr id="4" name="Group 4"/>
          <p:cNvGrpSpPr/>
          <p:nvPr/>
        </p:nvGrpSpPr>
        <p:grpSpPr>
          <a:xfrm>
            <a:off x="2417556" y="3668184"/>
            <a:ext cx="14280647" cy="4133850"/>
            <a:chOff x="0" y="0"/>
            <a:chExt cx="19040863" cy="5511800"/>
          </a:xfrm>
        </p:grpSpPr>
        <p:sp>
          <p:nvSpPr>
            <p:cNvPr id="5" name="Freeform 5"/>
            <p:cNvSpPr/>
            <p:nvPr/>
          </p:nvSpPr>
          <p:spPr>
            <a:xfrm>
              <a:off x="11691796" y="0"/>
              <a:ext cx="7349067" cy="5511800"/>
            </a:xfrm>
            <a:custGeom>
              <a:avLst/>
              <a:gdLst/>
              <a:ahLst/>
              <a:cxnLst/>
              <a:rect l="l" t="t" r="r" b="b"/>
              <a:pathLst>
                <a:path w="7349067" h="5511800">
                  <a:moveTo>
                    <a:pt x="0" y="0"/>
                  </a:moveTo>
                  <a:lnTo>
                    <a:pt x="7349067" y="0"/>
                  </a:lnTo>
                  <a:lnTo>
                    <a:pt x="7349067" y="5511800"/>
                  </a:lnTo>
                  <a:lnTo>
                    <a:pt x="0" y="5511800"/>
                  </a:lnTo>
                  <a:lnTo>
                    <a:pt x="0" y="0"/>
                  </a:lnTo>
                  <a:close/>
                </a:path>
              </a:pathLst>
            </a:custGeom>
            <a:blipFill>
              <a:blip r:embed="rId4"/>
              <a:stretch>
                <a:fillRect l="-20177" r="-20177"/>
              </a:stretch>
            </a:blipFill>
            <a:ln cap="sq">
              <a:noFill/>
              <a:prstDash val="solid"/>
              <a:miter/>
            </a:ln>
          </p:spPr>
          <p:txBody>
            <a:bodyPr/>
            <a:lstStyle/>
            <a:p>
              <a:endParaRPr lang="en-US"/>
            </a:p>
          </p:txBody>
        </p:sp>
        <p:sp>
          <p:nvSpPr>
            <p:cNvPr id="6" name="Freeform 6"/>
            <p:cNvSpPr/>
            <p:nvPr/>
          </p:nvSpPr>
          <p:spPr>
            <a:xfrm>
              <a:off x="8689023" y="635000"/>
              <a:ext cx="1714117" cy="1211309"/>
            </a:xfrm>
            <a:custGeom>
              <a:avLst/>
              <a:gdLst/>
              <a:ahLst/>
              <a:cxnLst/>
              <a:rect l="l" t="t" r="r" b="b"/>
              <a:pathLst>
                <a:path w="1714117" h="1211309">
                  <a:moveTo>
                    <a:pt x="0" y="0"/>
                  </a:moveTo>
                  <a:lnTo>
                    <a:pt x="1714116" y="0"/>
                  </a:lnTo>
                  <a:lnTo>
                    <a:pt x="1714116" y="1211309"/>
                  </a:lnTo>
                  <a:lnTo>
                    <a:pt x="0" y="121130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0" y="577851"/>
              <a:ext cx="8600123" cy="4249540"/>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737373"/>
                  </a:solidFill>
                  <a:latin typeface="Times New Roman" panose="02020603050405020304" pitchFamily="18" charset="0"/>
                  <a:cs typeface="Times New Roman" panose="02020603050405020304" pitchFamily="18" charset="0"/>
                </a:rPr>
                <a:t>Trong </a:t>
              </a:r>
              <a:r>
                <a:rPr lang="en-US" sz="3000" dirty="0" err="1">
                  <a:solidFill>
                    <a:srgbClr val="737373"/>
                  </a:solidFill>
                  <a:latin typeface="Times New Roman" panose="02020603050405020304" pitchFamily="18" charset="0"/>
                  <a:cs typeface="Times New Roman" panose="02020603050405020304" pitchFamily="18" charset="0"/>
                </a:rPr>
                <a:t>công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đồng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iClick</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là</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một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đơn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vị</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tiền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tệ</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để</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trao</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đổi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tương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với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nhau</a:t>
              </a:r>
              <a:r>
                <a:rPr lang="en-US" sz="3000" dirty="0">
                  <a:solidFill>
                    <a:srgbClr val="737373"/>
                  </a:solidFill>
                  <a:latin typeface="Times New Roman" panose="02020603050405020304" pitchFamily="18" charset="0"/>
                  <a:cs typeface="Times New Roman" panose="02020603050405020304" pitchFamily="18" charset="0"/>
                </a:rPr>
                <a:t>.</a:t>
              </a:r>
            </a:p>
            <a:p>
              <a:pPr marL="647700" lvl="1" indent="-323850" algn="l">
                <a:lnSpc>
                  <a:spcPts val="4200"/>
                </a:lnSpc>
                <a:buFont typeface="Arial"/>
                <a:buChar char="•"/>
              </a:pPr>
              <a:r>
                <a:rPr lang="en-US" sz="3000" dirty="0" err="1">
                  <a:solidFill>
                    <a:srgbClr val="737373"/>
                  </a:solidFill>
                  <a:latin typeface="Times New Roman" panose="02020603050405020304" pitchFamily="18" charset="0"/>
                  <a:cs typeface="Times New Roman" panose="02020603050405020304" pitchFamily="18" charset="0"/>
                </a:rPr>
                <a:t>Cách</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kiếm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dùng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tài</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nguyên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máy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để</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chạy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phần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mềm</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từ</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iClick</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cày</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tương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tác</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mua</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thịt</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bằng</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tiền</a:t>
              </a:r>
              <a:r>
                <a:rPr lang="en-US" sz="3000" dirty="0">
                  <a:solidFill>
                    <a:srgbClr val="737373"/>
                  </a:solidFill>
                  <a:latin typeface="Times New Roman" panose="02020603050405020304" pitchFamily="18" charset="0"/>
                  <a:cs typeface="Times New Roman" panose="02020603050405020304" pitchFamily="18" charset="0"/>
                </a:rPr>
                <a:t> </a:t>
              </a:r>
              <a:r>
                <a:rPr lang="en-US" sz="3000" dirty="0" err="1">
                  <a:solidFill>
                    <a:srgbClr val="737373"/>
                  </a:solidFill>
                  <a:latin typeface="Times New Roman" panose="02020603050405020304" pitchFamily="18" charset="0"/>
                  <a:cs typeface="Times New Roman" panose="02020603050405020304" pitchFamily="18" charset="0"/>
                </a:rPr>
                <a:t>thật</a:t>
              </a:r>
              <a:r>
                <a:rPr lang="en-US" sz="3000" dirty="0">
                  <a:solidFill>
                    <a:srgbClr val="737373"/>
                  </a:solidFill>
                  <a:latin typeface="Times New Roman" panose="02020603050405020304" pitchFamily="18" charset="0"/>
                  <a:cs typeface="Times New Roman" panose="02020603050405020304" pitchFamily="18" charset="0"/>
                </a:rPr>
                <a:t>.</a:t>
              </a:r>
            </a:p>
          </p:txBody>
        </p:sp>
      </p:grpSp>
      <p:sp>
        <p:nvSpPr>
          <p:cNvPr id="8" name="Freeform 8"/>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7737924" y="9538693"/>
            <a:ext cx="2251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Freeform 2"/>
          <p:cNvSpPr/>
          <p:nvPr/>
        </p:nvSpPr>
        <p:spPr>
          <a:xfrm>
            <a:off x="13156322" y="91642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267279" y="3533233"/>
            <a:ext cx="13753442" cy="1285875"/>
          </a:xfrm>
          <a:prstGeom prst="rect">
            <a:avLst/>
          </a:prstGeom>
        </p:spPr>
        <p:txBody>
          <a:bodyPr lIns="0" tIns="0" rIns="0" bIns="0" rtlCol="0" anchor="t">
            <a:spAutoFit/>
          </a:bodyPr>
          <a:lstStyle/>
          <a:p>
            <a:pPr algn="ctr">
              <a:lnSpc>
                <a:spcPts val="9900"/>
              </a:lnSpc>
            </a:pPr>
            <a:r>
              <a:rPr lang="en-US" sz="9000" b="1" dirty="0">
                <a:solidFill>
                  <a:srgbClr val="FFFFFF"/>
                </a:solidFill>
                <a:latin typeface="+mj-lt"/>
              </a:rPr>
              <a:t>THỊT BỊ MẤT KHI NÀO?</a:t>
            </a:r>
          </a:p>
        </p:txBody>
      </p:sp>
      <p:sp>
        <p:nvSpPr>
          <p:cNvPr id="5" name="TextBox 5"/>
          <p:cNvSpPr txBox="1"/>
          <p:nvPr/>
        </p:nvSpPr>
        <p:spPr>
          <a:xfrm>
            <a:off x="17727983" y="9538693"/>
            <a:ext cx="245031"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Freeform 2"/>
          <p:cNvSpPr/>
          <p:nvPr/>
        </p:nvSpPr>
        <p:spPr>
          <a:xfrm>
            <a:off x="13156322" y="91642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267279" y="3533233"/>
            <a:ext cx="13753442" cy="1285875"/>
          </a:xfrm>
          <a:prstGeom prst="rect">
            <a:avLst/>
          </a:prstGeom>
        </p:spPr>
        <p:txBody>
          <a:bodyPr lIns="0" tIns="0" rIns="0" bIns="0" rtlCol="0" anchor="t">
            <a:spAutoFit/>
          </a:bodyPr>
          <a:lstStyle/>
          <a:p>
            <a:pPr algn="ctr">
              <a:lnSpc>
                <a:spcPts val="9900"/>
              </a:lnSpc>
            </a:pPr>
            <a:r>
              <a:rPr lang="en-US" sz="9000" b="1" dirty="0">
                <a:solidFill>
                  <a:srgbClr val="FFFFFF"/>
                </a:solidFill>
                <a:latin typeface="+mj-lt"/>
              </a:rPr>
              <a:t>THỊT BỊ MẤT KHI NÀO?</a:t>
            </a:r>
          </a:p>
        </p:txBody>
      </p:sp>
      <p:sp>
        <p:nvSpPr>
          <p:cNvPr id="5" name="TextBox 5"/>
          <p:cNvSpPr txBox="1"/>
          <p:nvPr/>
        </p:nvSpPr>
        <p:spPr>
          <a:xfrm>
            <a:off x="2582001" y="5564502"/>
            <a:ext cx="13123998" cy="847725"/>
          </a:xfrm>
          <a:prstGeom prst="rect">
            <a:avLst/>
          </a:prstGeom>
        </p:spPr>
        <p:txBody>
          <a:bodyPr lIns="0" tIns="0" rIns="0" bIns="0" rtlCol="0" anchor="t">
            <a:spAutoFit/>
          </a:bodyPr>
          <a:lstStyle/>
          <a:p>
            <a:pPr algn="ctr">
              <a:lnSpc>
                <a:spcPts val="3300"/>
              </a:lnSpc>
            </a:pPr>
            <a:r>
              <a:rPr lang="en-US" sz="3600" dirty="0" err="1">
                <a:solidFill>
                  <a:srgbClr val="FFFFFF"/>
                </a:solidFill>
                <a:latin typeface="Times New Roman" panose="02020603050405020304" pitchFamily="18" charset="0"/>
                <a:cs typeface="Times New Roman" panose="02020603050405020304" pitchFamily="18" charset="0"/>
              </a:rPr>
              <a:t>Thịt</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bị</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mất</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khi</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bạn</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nhận</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tương</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tác</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từ</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người</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khác</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hoặc</a:t>
            </a:r>
            <a:r>
              <a:rPr lang="en-US" sz="3600" dirty="0">
                <a:solidFill>
                  <a:srgbClr val="FFFFFF"/>
                </a:solidFill>
                <a:latin typeface="Times New Roman" panose="02020603050405020304" pitchFamily="18" charset="0"/>
                <a:cs typeface="Times New Roman" panose="02020603050405020304" pitchFamily="18" charset="0"/>
              </a:rPr>
              <a:t> </a:t>
            </a:r>
          </a:p>
          <a:p>
            <a:pPr algn="ctr">
              <a:lnSpc>
                <a:spcPts val="3300"/>
              </a:lnSpc>
            </a:pPr>
            <a:r>
              <a:rPr lang="en-US" sz="3600" dirty="0" err="1">
                <a:solidFill>
                  <a:srgbClr val="FFFFFF"/>
                </a:solidFill>
                <a:latin typeface="Times New Roman" panose="02020603050405020304" pitchFamily="18" charset="0"/>
                <a:cs typeface="Times New Roman" panose="02020603050405020304" pitchFamily="18" charset="0"/>
              </a:rPr>
              <a:t>bạn</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thực</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hiện</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tương</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tác</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có</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tính</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phí</a:t>
            </a:r>
            <a:r>
              <a:rPr lang="en-US" sz="3600" dirty="0">
                <a:solidFill>
                  <a:srgbClr val="FFFFFF"/>
                </a:solidFill>
                <a:latin typeface="Times New Roman" panose="02020603050405020304" pitchFamily="18" charset="0"/>
                <a:cs typeface="Times New Roman" panose="02020603050405020304" pitchFamily="18" charset="0"/>
              </a:rPr>
              <a:t> </a:t>
            </a:r>
            <a:r>
              <a:rPr lang="en-US" sz="3600" dirty="0" err="1">
                <a:solidFill>
                  <a:srgbClr val="FFFFFF"/>
                </a:solidFill>
                <a:latin typeface="Times New Roman" panose="02020603050405020304" pitchFamily="18" charset="0"/>
                <a:cs typeface="Times New Roman" panose="02020603050405020304" pitchFamily="18" charset="0"/>
              </a:rPr>
              <a:t>thịt</a:t>
            </a:r>
            <a:r>
              <a:rPr lang="en-US" sz="3600" dirty="0">
                <a:solidFill>
                  <a:srgbClr val="FFFFFF"/>
                </a:solidFill>
                <a:latin typeface="Times New Roman" panose="02020603050405020304" pitchFamily="18" charset="0"/>
                <a:cs typeface="Times New Roman" panose="02020603050405020304" pitchFamily="18" charset="0"/>
              </a:rPr>
              <a:t>.</a:t>
            </a:r>
          </a:p>
        </p:txBody>
      </p:sp>
      <p:sp>
        <p:nvSpPr>
          <p:cNvPr id="6" name="TextBox 6"/>
          <p:cNvSpPr txBox="1"/>
          <p:nvPr/>
        </p:nvSpPr>
        <p:spPr>
          <a:xfrm>
            <a:off x="17756498" y="9538693"/>
            <a:ext cx="188000"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61295" y="3574142"/>
            <a:ext cx="12565409" cy="5232365"/>
          </a:xfrm>
          <a:custGeom>
            <a:avLst/>
            <a:gdLst/>
            <a:ahLst/>
            <a:cxnLst/>
            <a:rect l="l" t="t" r="r" b="b"/>
            <a:pathLst>
              <a:path w="12565409" h="5232365">
                <a:moveTo>
                  <a:pt x="0" y="0"/>
                </a:moveTo>
                <a:lnTo>
                  <a:pt x="12565410" y="0"/>
                </a:lnTo>
                <a:lnTo>
                  <a:pt x="12565410" y="5232365"/>
                </a:lnTo>
                <a:lnTo>
                  <a:pt x="0" y="5232365"/>
                </a:lnTo>
                <a:lnTo>
                  <a:pt x="0" y="0"/>
                </a:lnTo>
                <a:close/>
              </a:path>
            </a:pathLst>
          </a:custGeom>
          <a:blipFill>
            <a:blip r:embed="rId4"/>
            <a:stretch>
              <a:fillRect/>
            </a:stretch>
          </a:blipFill>
          <a:ln w="9525" cap="sq">
            <a:solidFill>
              <a:srgbClr val="000000"/>
            </a:solidFill>
            <a:prstDash val="solid"/>
            <a:miter/>
          </a:ln>
        </p:spPr>
        <p:txBody>
          <a:bodyPr/>
          <a:lstStyle/>
          <a:p>
            <a:endParaRPr lang="en-US"/>
          </a:p>
        </p:txBody>
      </p:sp>
      <p:sp>
        <p:nvSpPr>
          <p:cNvPr id="4" name="TextBox 4"/>
          <p:cNvSpPr txBox="1"/>
          <p:nvPr/>
        </p:nvSpPr>
        <p:spPr>
          <a:xfrm>
            <a:off x="2417556" y="1885804"/>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CÀI ĐẶT</a:t>
            </a:r>
          </a:p>
        </p:txBody>
      </p:sp>
      <p:sp>
        <p:nvSpPr>
          <p:cNvPr id="5" name="TextBox 5"/>
          <p:cNvSpPr txBox="1"/>
          <p:nvPr/>
        </p:nvSpPr>
        <p:spPr>
          <a:xfrm>
            <a:off x="2417556" y="2787748"/>
            <a:ext cx="7094909" cy="428625"/>
          </a:xfrm>
          <a:prstGeom prst="rect">
            <a:avLst/>
          </a:prstGeom>
        </p:spPr>
        <p:txBody>
          <a:bodyPr lIns="0" tIns="0" rIns="0" bIns="0" rtlCol="0" anchor="t">
            <a:spAutoFit/>
          </a:bodyPr>
          <a:lstStyle/>
          <a:p>
            <a:pPr algn="l">
              <a:lnSpc>
                <a:spcPts val="3300"/>
              </a:lnSpc>
            </a:pPr>
            <a:r>
              <a:rPr lang="en-US" sz="3000" u="sng">
                <a:solidFill>
                  <a:srgbClr val="737373"/>
                </a:solidFill>
                <a:latin typeface="Canva Sans"/>
                <a:hlinkClick r:id="rId5" tooltip="https://seoiclick.com/phan-mem"/>
              </a:rPr>
              <a:t>https://seoiclick.com/phan-mem</a:t>
            </a:r>
            <a:r>
              <a:rPr lang="en-US" sz="3000">
                <a:solidFill>
                  <a:srgbClr val="737373"/>
                </a:solidFill>
                <a:latin typeface="Canva Sans"/>
              </a:rPr>
              <a:t> </a:t>
            </a:r>
          </a:p>
        </p:txBody>
      </p:sp>
      <p:sp>
        <p:nvSpPr>
          <p:cNvPr id="6" name="Freeform 6"/>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7735424" y="9538693"/>
            <a:ext cx="230148"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82894" y="3815454"/>
            <a:ext cx="13722211" cy="3114013"/>
          </a:xfrm>
          <a:custGeom>
            <a:avLst/>
            <a:gdLst/>
            <a:ahLst/>
            <a:cxnLst/>
            <a:rect l="l" t="t" r="r" b="b"/>
            <a:pathLst>
              <a:path w="13722211" h="3114013">
                <a:moveTo>
                  <a:pt x="0" y="0"/>
                </a:moveTo>
                <a:lnTo>
                  <a:pt x="13722212" y="0"/>
                </a:lnTo>
                <a:lnTo>
                  <a:pt x="13722212" y="3114013"/>
                </a:lnTo>
                <a:lnTo>
                  <a:pt x="0" y="3114013"/>
                </a:lnTo>
                <a:lnTo>
                  <a:pt x="0" y="0"/>
                </a:lnTo>
                <a:close/>
              </a:path>
            </a:pathLst>
          </a:custGeom>
          <a:blipFill>
            <a:blip r:embed="rId4"/>
            <a:stretch>
              <a:fillRect l="-1962"/>
            </a:stretch>
          </a:blipFill>
          <a:ln w="9525" cap="sq">
            <a:solidFill>
              <a:srgbClr val="000000"/>
            </a:solidFill>
            <a:prstDash val="solid"/>
            <a:miter/>
          </a:ln>
        </p:spPr>
        <p:txBody>
          <a:bodyPr/>
          <a:lstStyle/>
          <a:p>
            <a:endParaRPr lang="en-US"/>
          </a:p>
        </p:txBody>
      </p:sp>
      <p:sp>
        <p:nvSpPr>
          <p:cNvPr id="4" name="TextBox 4"/>
          <p:cNvSpPr txBox="1"/>
          <p:nvPr/>
        </p:nvSpPr>
        <p:spPr>
          <a:xfrm>
            <a:off x="2417556" y="1885804"/>
            <a:ext cx="6726444" cy="638181"/>
          </a:xfrm>
          <a:prstGeom prst="rect">
            <a:avLst/>
          </a:prstGeom>
        </p:spPr>
        <p:txBody>
          <a:bodyPr lIns="0" tIns="0" rIns="0" bIns="0" rtlCol="0" anchor="t">
            <a:spAutoFit/>
          </a:bodyPr>
          <a:lstStyle/>
          <a:p>
            <a:pPr algn="l">
              <a:lnSpc>
                <a:spcPts val="4950"/>
              </a:lnSpc>
            </a:pPr>
            <a:r>
              <a:rPr lang="en-US" sz="4500" b="1" dirty="0">
                <a:solidFill>
                  <a:srgbClr val="8CA9AD"/>
                </a:solidFill>
                <a:latin typeface="+mj-lt"/>
              </a:rPr>
              <a:t>PHẦN MỀM CON</a:t>
            </a:r>
          </a:p>
        </p:txBody>
      </p:sp>
      <p:sp>
        <p:nvSpPr>
          <p:cNvPr id="5" name="TextBox 5"/>
          <p:cNvSpPr txBox="1"/>
          <p:nvPr/>
        </p:nvSpPr>
        <p:spPr>
          <a:xfrm>
            <a:off x="7092511" y="7098935"/>
            <a:ext cx="4102978" cy="428625"/>
          </a:xfrm>
          <a:prstGeom prst="rect">
            <a:avLst/>
          </a:prstGeom>
        </p:spPr>
        <p:txBody>
          <a:bodyPr lIns="0" tIns="0" rIns="0" bIns="0" rtlCol="0" anchor="t">
            <a:spAutoFit/>
          </a:bodyPr>
          <a:lstStyle/>
          <a:p>
            <a:pPr algn="ctr">
              <a:lnSpc>
                <a:spcPts val="3300"/>
              </a:lnSpc>
            </a:pPr>
            <a:r>
              <a:rPr lang="en-US" sz="3000">
                <a:solidFill>
                  <a:srgbClr val="737373"/>
                </a:solidFill>
                <a:latin typeface="Canva Sans"/>
              </a:rPr>
              <a:t>Các phần mềm con</a:t>
            </a:r>
          </a:p>
        </p:txBody>
      </p:sp>
      <p:sp>
        <p:nvSpPr>
          <p:cNvPr id="6" name="Freeform 6"/>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7728042" y="9538693"/>
            <a:ext cx="24491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1199</Words>
  <Application>Microsoft Office PowerPoint</Application>
  <PresentationFormat>Custom</PresentationFormat>
  <Paragraphs>222</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Canva Sans Italics</vt:lpstr>
      <vt:lpstr>DM Sans Bold</vt:lpstr>
      <vt:lpstr>Times New Roman</vt:lpstr>
      <vt:lpstr>Canva Sans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CỤ ICLICK &amp; TRAFFIC4SEO</dc:title>
  <cp:lastModifiedBy>Trần Thị Hải</cp:lastModifiedBy>
  <cp:revision>3</cp:revision>
  <dcterms:created xsi:type="dcterms:W3CDTF">2006-08-16T00:00:00Z</dcterms:created>
  <dcterms:modified xsi:type="dcterms:W3CDTF">2024-06-04T08:40:37Z</dcterms:modified>
  <dc:identifier>DAGBwE0e-OA</dc:identifier>
</cp:coreProperties>
</file>